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7" r:id="rId2"/>
    <p:sldId id="264" r:id="rId3"/>
    <p:sldId id="265" r:id="rId4"/>
    <p:sldId id="260" r:id="rId5"/>
    <p:sldId id="266" r:id="rId6"/>
    <p:sldId id="267" r:id="rId7"/>
    <p:sldId id="268" r:id="rId8"/>
    <p:sldId id="269" r:id="rId9"/>
    <p:sldId id="270" r:id="rId10"/>
    <p:sldId id="271" r:id="rId11"/>
    <p:sldId id="273" r:id="rId12"/>
    <p:sldId id="272" r:id="rId13"/>
    <p:sldId id="274" r:id="rId14"/>
    <p:sldId id="275" r:id="rId15"/>
    <p:sldId id="294" r:id="rId16"/>
    <p:sldId id="295" r:id="rId17"/>
    <p:sldId id="296" r:id="rId18"/>
    <p:sldId id="297" r:id="rId19"/>
    <p:sldId id="303" r:id="rId20"/>
    <p:sldId id="299" r:id="rId21"/>
    <p:sldId id="302" r:id="rId22"/>
    <p:sldId id="301" r:id="rId23"/>
    <p:sldId id="300" r:id="rId24"/>
    <p:sldId id="304" r:id="rId25"/>
    <p:sldId id="306" r:id="rId26"/>
    <p:sldId id="307" r:id="rId27"/>
    <p:sldId id="305" r:id="rId28"/>
    <p:sldId id="277" r:id="rId29"/>
    <p:sldId id="278" r:id="rId30"/>
    <p:sldId id="283" r:id="rId31"/>
    <p:sldId id="284" r:id="rId32"/>
    <p:sldId id="285" r:id="rId33"/>
    <p:sldId id="286" r:id="rId34"/>
    <p:sldId id="287" r:id="rId35"/>
    <p:sldId id="288" r:id="rId36"/>
    <p:sldId id="289" r:id="rId37"/>
    <p:sldId id="290" r:id="rId38"/>
    <p:sldId id="291" r:id="rId39"/>
    <p:sldId id="292" r:id="rId40"/>
    <p:sldId id="293" r:id="rId41"/>
    <p:sldId id="308" r:id="rId42"/>
    <p:sldId id="309" r:id="rId43"/>
    <p:sldId id="310" r:id="rId44"/>
    <p:sldId id="313" r:id="rId45"/>
    <p:sldId id="314" r:id="rId46"/>
    <p:sldId id="315" r:id="rId47"/>
    <p:sldId id="316" r:id="rId48"/>
    <p:sldId id="317" r:id="rId49"/>
    <p:sldId id="318" r:id="rId50"/>
    <p:sldId id="319" r:id="rId51"/>
    <p:sldId id="320"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94660"/>
  </p:normalViewPr>
  <p:slideViewPr>
    <p:cSldViewPr>
      <p:cViewPr varScale="1">
        <p:scale>
          <a:sx n="64" d="100"/>
          <a:sy n="64" d="100"/>
        </p:scale>
        <p:origin x="159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221D0A-3766-45D1-A82E-D954D4089C72}" type="datetimeFigureOut">
              <a:rPr lang="en-US" smtClean="0"/>
              <a:pPr/>
              <a:t>7/24/2024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D1E7B-445D-48DC-9207-E912F720196B}"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45</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46</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57</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58</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59</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60</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61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ChangeArrowheads="1" noTextEdit="1"/>
          </p:cNvSpPr>
          <p:nvPr>
            <p:ph type="sldImg"/>
          </p:nvPr>
        </p:nvSpPr>
        <p:spPr>
          <a:ln/>
        </p:spPr>
      </p:sp>
      <p:sp>
        <p:nvSpPr>
          <p:cNvPr id="122883" name="Notes Placeholder 2"/>
          <p:cNvSpPr>
            <a:spLocks noGrp="1"/>
          </p:cNvSpPr>
          <p:nvPr>
            <p:ph type="body" idx="1"/>
          </p:nvPr>
        </p:nvSpPr>
        <p:spPr>
          <a:noFill/>
          <a:ln/>
        </p:spPr>
        <p:txBody>
          <a:bodyPr/>
          <a:lstStyle/>
          <a:p>
            <a:endParaRPr lang="en-US" altLang="en-US"/>
          </a:p>
        </p:txBody>
      </p:sp>
      <p:sp>
        <p:nvSpPr>
          <p:cNvPr id="122884" name="Slide Number Placeholder 3"/>
          <p:cNvSpPr>
            <a:spLocks noGrp="1"/>
          </p:cNvSpPr>
          <p:nvPr>
            <p:ph type="sldNum" sz="quarter" idx="5"/>
          </p:nvPr>
        </p:nvSpPr>
        <p:spPr>
          <a:noFill/>
        </p:spPr>
        <p:txBody>
          <a:bodyPr/>
          <a:lstStyle/>
          <a:p>
            <a:fld id="{43E33650-7820-406E-81BA-644C0074E7A8}" type="slidenum">
              <a:rPr lang="en-US" altLang="en-US"/>
              <a:pPr/>
              <a:t>2</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11</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12</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15</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16</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31DD1E7B-445D-48DC-9207-E912F720196B}" type="slidenum">
              <a:rPr lang="en-IN" smtClean="0"/>
              <a:pPr/>
              <a:t>44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a:t>Click to edit Master title style</a:t>
            </a:r>
          </a:p>
        </p:txBody>
      </p:sp>
      <p:sp>
        <p:nvSpPr>
          <p:cNvPr id="11" name="Date Placeholder 27"/>
          <p:cNvSpPr>
            <a:spLocks noGrp="1"/>
          </p:cNvSpPr>
          <p:nvPr>
            <p:ph type="dt" sz="half" idx="10"/>
          </p:nvPr>
        </p:nvSpPr>
        <p:spPr/>
        <p:txBody>
          <a:bodyPr/>
          <a:lstStyle>
            <a:lvl1pPr>
              <a:defRPr/>
            </a:lvl1pPr>
          </a:lstStyle>
          <a:p>
            <a:pPr>
              <a:defRPr/>
            </a:pPr>
            <a:endParaRPr lang="en-US"/>
          </a:p>
        </p:txBody>
      </p:sp>
      <p:sp>
        <p:nvSpPr>
          <p:cNvPr id="12" name="Footer Placeholder 16"/>
          <p:cNvSpPr>
            <a:spLocks noGrp="1"/>
          </p:cNvSpPr>
          <p:nvPr>
            <p:ph type="ftr" sz="quarter" idx="11"/>
          </p:nvPr>
        </p:nvSpPr>
        <p:spPr/>
        <p:txBody>
          <a:bodyPr/>
          <a:lstStyle>
            <a:lvl1pPr>
              <a:defRPr/>
            </a:lvl1pPr>
          </a:lstStyle>
          <a:p>
            <a:pPr>
              <a:defRPr/>
            </a:pPr>
            <a:endParaRPr lang="en-US"/>
          </a:p>
        </p:txBody>
      </p:sp>
      <p:sp>
        <p:nvSpPr>
          <p:cNvPr id="13" name="Slide Number Placeholder 28"/>
          <p:cNvSpPr>
            <a:spLocks noGrp="1"/>
          </p:cNvSpPr>
          <p:nvPr>
            <p:ph type="sldNum" sz="quarter" idx="12"/>
          </p:nvPr>
        </p:nvSpPr>
        <p:spPr/>
        <p:txBody>
          <a:bodyPr/>
          <a:lstStyle>
            <a:lvl1pPr>
              <a:defRPr/>
            </a:lvl1pPr>
          </a:lstStyle>
          <a:p>
            <a:fld id="{E6E1C63B-5AB4-4164-9442-D03A538115BD}"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fld id="{119B4A1B-BF15-4985-B830-A79B40325B6C}" type="slidenum">
              <a:rPr lang="en-US" altLang="en-US"/>
              <a:pPr/>
              <a:t>‹#›</a:t>
            </a:fld>
            <a:endParaRPr lang="en-US"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fld id="{F263D289-A1ED-4F20-9AB3-AC3D72B9DF97}" type="slidenum">
              <a:rPr lang="en-US" altLang="en-US"/>
              <a:pPr/>
              <a:t>‹#›</a:t>
            </a:fld>
            <a:endParaRPr lang="en-US"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914400" y="1447800"/>
            <a:ext cx="7772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fld id="{3555260F-9646-4AC3-95F5-1F0B9B797CB0}" type="slidenum">
              <a:rPr lang="en-US" altLang="en-US"/>
              <a:pPr/>
              <a:t>‹#›</a:t>
            </a:fld>
            <a:endParaRPr lang="en-US"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fld id="{7BD8D713-416C-45E0-87FE-3994727C1233}" type="slidenum">
              <a:rPr lang="en-US" altLang="en-US"/>
              <a:pPr/>
              <a:t>‹#›</a:t>
            </a:fld>
            <a:endParaRPr lang="en-US"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91440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933950" y="1447800"/>
            <a:ext cx="374904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fld id="{A3EDDBAD-D9DF-41FE-B144-8C22A907F81C}" type="slidenum">
              <a:rPr lang="en-US" altLang="en-US"/>
              <a:pPr/>
              <a:t>‹#›</a:t>
            </a:fld>
            <a:endParaRPr lang="en-US"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4953000" y="2247900"/>
            <a:ext cx="3733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fld id="{3E45F271-8D18-4E76-9D2F-4BA5ABDB9753}" type="slidenum">
              <a:rPr lang="en-US" altLang="en-US"/>
              <a:pPr/>
              <a:t>‹#›</a:t>
            </a:fld>
            <a:endParaRPr lang="en-US"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fld id="{74EFA8B8-F843-4744-AC18-FEBEF61F9189}" type="slidenum">
              <a:rPr lang="en-US" altLang="en-US"/>
              <a:pPr/>
              <a:t>‹#›</a:t>
            </a:fld>
            <a:endParaRPr lang="en-US"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fld id="{87E47570-7C3E-4440-A10E-CEE29BAF01F5}" type="slidenum">
              <a:rPr lang="en-US" altLang="en-US"/>
              <a:pPr/>
              <a:t>‹#›</a:t>
            </a:fld>
            <a:endParaRPr lang="en-US"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fld id="{0FD05D84-DC2F-4CFF-8CB3-CF917E3EBC48}" type="slidenum">
              <a:rPr lang="en-US" altLang="en-US"/>
              <a:pPr/>
              <a:t>‹#›</a:t>
            </a:fld>
            <a:endParaRPr lang="en-US"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fld id="{950159AA-A942-495A-BFB2-30E60FBA93A9}" type="slidenum">
              <a:rPr lang="en-US" altLang="en-US"/>
              <a:pPr/>
              <a:t>‹#›</a:t>
            </a:fld>
            <a:endParaRPr lang="en-US"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a:p>
        </p:txBody>
      </p:sp>
      <p:sp>
        <p:nvSpPr>
          <p:cNvPr id="1028" name="Title Placeholder 21"/>
          <p:cNvSpPr>
            <a:spLocks noGrp="1"/>
          </p:cNvSpPr>
          <p:nvPr>
            <p:ph type="title"/>
          </p:nvPr>
        </p:nvSpPr>
        <p:spPr bwMode="auto">
          <a:xfrm>
            <a:off x="914400" y="274638"/>
            <a:ext cx="7772400" cy="1143000"/>
          </a:xfrm>
          <a:prstGeom prst="rect">
            <a:avLst/>
          </a:prstGeom>
          <a:noFill/>
          <a:ln w="9525">
            <a:noFill/>
            <a:miter lim="800000"/>
            <a:headEnd/>
            <a:tailEnd/>
          </a:ln>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cs typeface="+mn-cs"/>
              </a:defRPr>
            </a:lvl1pPr>
          </a:lstStyle>
          <a:p>
            <a:pPr>
              <a:defRPr/>
            </a:pPr>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cs typeface="+mn-cs"/>
              </a:defRPr>
            </a:lvl1pPr>
          </a:lstStyle>
          <a:p>
            <a:pPr>
              <a:defRPr/>
            </a:pPr>
            <a:endParaRPr 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vert="horz" wrap="none" lIns="0" tIns="0" rIns="0" bIns="0" numCol="1" anchor="ctr" anchorCtr="1" compatLnSpc="1">
            <a:prstTxWarp prst="textNoShape">
              <a:avLst/>
            </a:prstTxWarp>
            <a:noAutofit/>
          </a:bodyPr>
          <a:lstStyle>
            <a:lvl1pPr algn="ctr" eaLnBrk="1" hangingPunct="1">
              <a:defRPr sz="1400">
                <a:solidFill>
                  <a:srgbClr val="FFFFFF"/>
                </a:solidFill>
                <a:latin typeface="Franklin Gothic Book" pitchFamily="34" charset="0"/>
              </a:defRPr>
            </a:lvl1pPr>
          </a:lstStyle>
          <a:p>
            <a:fld id="{F3ED4F7F-6833-40D5-BFC0-6CCC5EEA6539}" type="slidenum">
              <a:rPr lang="en-US" altLang="en-US"/>
              <a:pPr/>
              <a:t>‹#›</a:t>
            </a:fld>
            <a:endParaRPr lang="en-US" altLang="en-US"/>
          </a:p>
        </p:txBody>
      </p:sp>
      <p:sp>
        <p:nvSpPr>
          <p:cNvPr id="1033" name="Picture 10" descr="bu_bar"/>
          <p:cNvSpPr>
            <a:spLocks noChangeAspect="1" noChangeArrowheads="1"/>
          </p:cNvSpPr>
          <p:nvPr/>
        </p:nvSpPr>
        <p:spPr bwMode="auto">
          <a:xfrm>
            <a:off x="0" y="0"/>
            <a:ext cx="9144000" cy="249238"/>
          </a:xfrm>
          <a:prstGeom prst="rect">
            <a:avLst/>
          </a:prstGeom>
          <a:noFill/>
          <a:ln>
            <a:noFill/>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endParaRPr lang="en-US" altLang="en-US">
              <a:cs typeface="+mn-cs"/>
            </a:endParaRPr>
          </a:p>
        </p:txBody>
      </p:sp>
      <p:sp>
        <p:nvSpPr>
          <p:cNvPr id="1034" name="Rectangle 11"/>
          <p:cNvSpPr>
            <a:spLocks noChangeArrowheads="1"/>
          </p:cNvSpPr>
          <p:nvPr/>
        </p:nvSpPr>
        <p:spPr bwMode="auto">
          <a:xfrm>
            <a:off x="7353300" y="203200"/>
            <a:ext cx="1828800" cy="244475"/>
          </a:xfrm>
          <a:prstGeom prst="rect">
            <a:avLst/>
          </a:prstGeom>
          <a:noFill/>
          <a:ln>
            <a:noFill/>
          </a:ln>
        </p:spPr>
        <p:txBody>
          <a:bodyPr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defRPr/>
            </a:pPr>
            <a:r>
              <a:rPr lang="en-US" altLang="en-US" sz="1000" b="1">
                <a:latin typeface="Arial" charset="0"/>
                <a:cs typeface="+mn-cs"/>
              </a:rPr>
              <a:t>@ McGraw-Hill Education                                           </a:t>
            </a:r>
          </a:p>
        </p:txBody>
      </p:sp>
      <p:sp>
        <p:nvSpPr>
          <p:cNvPr id="1035" name="Rectangle 13"/>
          <p:cNvSpPr>
            <a:spLocks noChangeArrowheads="1"/>
          </p:cNvSpPr>
          <p:nvPr/>
        </p:nvSpPr>
        <p:spPr bwMode="auto">
          <a:xfrm>
            <a:off x="8610600" y="6400800"/>
            <a:ext cx="339725" cy="244475"/>
          </a:xfrm>
          <a:prstGeom prst="rect">
            <a:avLst/>
          </a:prstGeom>
          <a:noFill/>
          <a:ln>
            <a:noFill/>
          </a:ln>
        </p:spPr>
        <p:txBody>
          <a:bodyPr wrap="none">
            <a:spAutoFit/>
          </a:bodyPr>
          <a:lstStyle/>
          <a:p>
            <a:pPr eaLnBrk="1" hangingPunct="1"/>
            <a:fld id="{395F9D98-5577-4D67-B0E9-F88C587FE0AE}" type="slidenum">
              <a:rPr lang="en-US" altLang="en-US" sz="1000" b="1">
                <a:latin typeface="Arial" pitchFamily="34" charset="0"/>
              </a:rPr>
              <a:pPr eaLnBrk="1" hangingPunct="1"/>
              <a:t>‹#›</a:t>
            </a:fld>
            <a:endParaRPr lang="en-US" altLang="en-US" sz="1000" b="1">
              <a:latin typeface="Arial"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internetofthingsagenda.techtarget.com/definition/embedded-syste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en.wikipedia.org/wiki/Softwar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609600" y="609600"/>
            <a:ext cx="7772400" cy="590550"/>
          </a:xfrm>
          <a:solidFill>
            <a:srgbClr val="00B0F0"/>
          </a:solidFill>
          <a:ln>
            <a:solidFill>
              <a:schemeClr val="accent1"/>
            </a:solidFill>
          </a:ln>
        </p:spPr>
        <p:txBody>
          <a:bodyPr>
            <a:normAutofit fontScale="92500" lnSpcReduction="10000"/>
          </a:bodyPr>
          <a:lstStyle/>
          <a:p>
            <a:pPr algn="ctr" eaLnBrk="1" fontAlgn="auto" hangingPunct="1">
              <a:spcBef>
                <a:spcPts val="580"/>
              </a:spcBef>
              <a:spcAft>
                <a:spcPts val="0"/>
              </a:spcAft>
              <a:buFont typeface="Wingdings 2"/>
              <a:buNone/>
              <a:defRPr/>
            </a:pPr>
            <a:r>
              <a:rPr lang="en-US" sz="3600" b="1" dirty="0">
                <a:solidFill>
                  <a:schemeClr val="bg1"/>
                </a:solidFill>
                <a:latin typeface="Times New Roman" panose="02020603050405020304" pitchFamily="18" charset="0"/>
                <a:cs typeface="Times New Roman" panose="02020603050405020304" pitchFamily="18" charset="0"/>
              </a:rPr>
              <a:t>Introduction to Embedded System</a:t>
            </a:r>
          </a:p>
        </p:txBody>
      </p:sp>
      <p:sp>
        <p:nvSpPr>
          <p:cNvPr id="7" name="Title 1"/>
          <p:cNvSpPr txBox="1">
            <a:spLocks/>
          </p:cNvSpPr>
          <p:nvPr/>
        </p:nvSpPr>
        <p:spPr>
          <a:xfrm>
            <a:off x="609600" y="457200"/>
            <a:ext cx="7772400" cy="533400"/>
          </a:xfrm>
          <a:prstGeom prst="rect">
            <a:avLst/>
          </a:prstGeom>
          <a:solidFill>
            <a:srgbClr val="CAFEE5"/>
          </a:solidFill>
          <a:ln>
            <a:solidFill>
              <a:srgbClr val="7030A0"/>
            </a:solidFill>
          </a:ln>
        </p:spPr>
        <p:txBody>
          <a:bodyPr lIns="45720" tIns="0" rIns="45720" bIns="0">
            <a:normAutofit fontScale="90000" lnSpcReduction="10000"/>
          </a:bodyPr>
          <a:lstStyle/>
          <a:p>
            <a:pPr algn="ctr" eaLnBrk="1" fontAlgn="auto" hangingPunct="1">
              <a:spcAft>
                <a:spcPts val="0"/>
              </a:spcAft>
              <a:defRPr/>
            </a:pPr>
            <a:r>
              <a:rPr lang="en-US" sz="4200" b="1" cap="all" dirty="0">
                <a:ln w="500">
                  <a:solidFill>
                    <a:schemeClr val="tx2">
                      <a:shade val="20000"/>
                      <a:satMod val="120000"/>
                    </a:schemeClr>
                  </a:solidFill>
                </a:ln>
                <a:solidFill>
                  <a:srgbClr val="7030A0"/>
                </a:solidFill>
                <a:latin typeface="+mj-lt"/>
                <a:ea typeface="+mj-ea"/>
                <a:cs typeface="+mj-cs"/>
              </a:rPr>
              <a:t>UNIT-1</a:t>
            </a:r>
          </a:p>
        </p:txBody>
      </p:sp>
      <p:pic>
        <p:nvPicPr>
          <p:cNvPr id="112646" name="Picture 8" descr="Image result for embedded systems"/>
          <p:cNvPicPr>
            <a:picLocks noChangeAspect="1" noChangeArrowheads="1"/>
          </p:cNvPicPr>
          <p:nvPr/>
        </p:nvPicPr>
        <p:blipFill>
          <a:blip r:embed="rId3"/>
          <a:srcRect/>
          <a:stretch>
            <a:fillRect/>
          </a:stretch>
        </p:blipFill>
        <p:spPr bwMode="auto">
          <a:xfrm>
            <a:off x="609600" y="1981200"/>
            <a:ext cx="7772400" cy="3048000"/>
          </a:xfrm>
          <a:prstGeom prst="rect">
            <a:avLst/>
          </a:prstGeom>
          <a:noFill/>
          <a:ln w="9525">
            <a:solidFill>
              <a:srgbClr val="FF0000"/>
            </a:solidFill>
            <a:miter lim="800000"/>
            <a:headEnd/>
            <a:tailEnd/>
          </a:ln>
        </p:spPr>
      </p:pic>
      <p:sp>
        <p:nvSpPr>
          <p:cNvPr id="9" name="Text Placeholder 5"/>
          <p:cNvSpPr txBox="1">
            <a:spLocks/>
          </p:cNvSpPr>
          <p:nvPr/>
        </p:nvSpPr>
        <p:spPr bwMode="auto">
          <a:xfrm>
            <a:off x="609600" y="990600"/>
            <a:ext cx="7772400" cy="590550"/>
          </a:xfrm>
          <a:prstGeom prst="rect">
            <a:avLst/>
          </a:prstGeom>
          <a:solidFill>
            <a:srgbClr val="00B0F0"/>
          </a:solidFill>
          <a:ln w="9525">
            <a:solidFill>
              <a:schemeClr val="accent1"/>
            </a:solid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marL="0" marR="0" lvl="0" indent="0" algn="ctr"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36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Introduction to Embedded System Design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112646"/>
                                        </p:tgtEl>
                                        <p:attrNameLst>
                                          <p:attrName>style.visibility</p:attrName>
                                        </p:attrNameLst>
                                      </p:cBhvr>
                                      <p:to>
                                        <p:strVal val="visible"/>
                                      </p:to>
                                    </p:set>
                                    <p:animEffect transition="in" filter="wheel(1)">
                                      <p:cBhvr>
                                        <p:cTn id="7" dur="2000"/>
                                        <p:tgtEl>
                                          <p:spTgt spid="11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28596" y="285728"/>
            <a:ext cx="8286808" cy="6000792"/>
          </a:xfrm>
          <a:solidFill>
            <a:srgbClr val="CAFEE5"/>
          </a:solidFill>
        </p:spPr>
        <p:txBody>
          <a:bodyPr/>
          <a:lstStyle/>
          <a:p>
            <a:pPr algn="just">
              <a:spcAft>
                <a:spcPts val="0"/>
              </a:spcAft>
              <a:buNone/>
            </a:pPr>
            <a:r>
              <a:rPr lang="en-IN" sz="2200" b="1" dirty="0">
                <a:solidFill>
                  <a:srgbClr val="FF0000"/>
                </a:solidFill>
                <a:latin typeface="Calibri"/>
                <a:ea typeface="Calibri"/>
              </a:rPr>
              <a:t>Mobile embedded systems</a:t>
            </a:r>
            <a:r>
              <a:rPr lang="en-IN" sz="2200" dirty="0">
                <a:solidFill>
                  <a:srgbClr val="FF0000"/>
                </a:solidFill>
                <a:latin typeface="Calibri"/>
                <a:ea typeface="Calibri"/>
              </a:rPr>
              <a:t>: </a:t>
            </a:r>
            <a:r>
              <a:rPr lang="en-IN" sz="2200" dirty="0">
                <a:solidFill>
                  <a:srgbClr val="000000"/>
                </a:solidFill>
                <a:latin typeface="Calibri"/>
                <a:ea typeface="Calibri"/>
              </a:rPr>
              <a:t>The portable embedded devices like mobile and cellular phones, digital cameras, MP3 players, PDA (Personal Digital Assistants) are the example for mobile embedded systems. </a:t>
            </a:r>
          </a:p>
          <a:p>
            <a:pPr algn="just">
              <a:spcAft>
                <a:spcPts val="0"/>
              </a:spcAft>
            </a:pPr>
            <a:r>
              <a:rPr lang="en-IN" sz="2200" dirty="0">
                <a:solidFill>
                  <a:srgbClr val="000000"/>
                </a:solidFill>
                <a:latin typeface="Calibri"/>
                <a:ea typeface="Calibri"/>
              </a:rPr>
              <a:t>The basic limitation of these devices is the limitation of memory and other resources.</a:t>
            </a:r>
          </a:p>
          <a:p>
            <a:pPr algn="just">
              <a:spcAft>
                <a:spcPts val="0"/>
              </a:spcAft>
              <a:buNone/>
            </a:pPr>
            <a:endParaRPr lang="en-IN" sz="2200" dirty="0">
              <a:solidFill>
                <a:srgbClr val="000000"/>
              </a:solidFill>
              <a:latin typeface="Calibri"/>
              <a:ea typeface="Calibri"/>
            </a:endParaRPr>
          </a:p>
          <a:p>
            <a:pPr algn="just">
              <a:spcAft>
                <a:spcPts val="0"/>
              </a:spcAft>
              <a:buNone/>
            </a:pPr>
            <a:endParaRPr lang="en-IN" sz="2200" dirty="0">
              <a:solidFill>
                <a:srgbClr val="000000"/>
              </a:solidFill>
              <a:latin typeface="Calibri"/>
              <a:ea typeface="Calibri"/>
            </a:endParaRPr>
          </a:p>
          <a:p>
            <a:pPr marL="0" indent="0" algn="just">
              <a:lnSpc>
                <a:spcPct val="115000"/>
              </a:lnSpc>
              <a:spcAft>
                <a:spcPts val="1575"/>
              </a:spcAft>
              <a:buNone/>
            </a:pPr>
            <a:r>
              <a:rPr lang="en-IN" sz="2200" dirty="0">
                <a:solidFill>
                  <a:srgbClr val="141414"/>
                </a:solidFill>
                <a:latin typeface="Calibri"/>
                <a:ea typeface="Times New Roman"/>
                <a:cs typeface="Times New Roman"/>
              </a:rPr>
              <a:t>Another category of embedded system </a:t>
            </a:r>
            <a:r>
              <a:rPr lang="en-IN" sz="2200" b="1" dirty="0">
                <a:solidFill>
                  <a:srgbClr val="0070C0"/>
                </a:solidFill>
                <a:latin typeface="Calibri"/>
                <a:ea typeface="Times New Roman"/>
                <a:cs typeface="Times New Roman"/>
              </a:rPr>
              <a:t>based on performance of microcontroller</a:t>
            </a:r>
            <a:r>
              <a:rPr lang="en-IN" sz="2200" b="1" dirty="0">
                <a:solidFill>
                  <a:srgbClr val="141414"/>
                </a:solidFill>
                <a:latin typeface="Calibri"/>
                <a:ea typeface="Times New Roman"/>
                <a:cs typeface="Times New Roman"/>
              </a:rPr>
              <a:t> </a:t>
            </a:r>
            <a:r>
              <a:rPr lang="en-IN" sz="2200" dirty="0">
                <a:solidFill>
                  <a:srgbClr val="141414"/>
                </a:solidFill>
                <a:latin typeface="Calibri"/>
                <a:ea typeface="Times New Roman"/>
                <a:cs typeface="Times New Roman"/>
              </a:rPr>
              <a:t>and it is further classified into three categories as follows</a:t>
            </a:r>
            <a:endParaRPr lang="en-IN" sz="2200" dirty="0">
              <a:latin typeface="Calibri"/>
              <a:ea typeface="Calibri"/>
              <a:cs typeface="Times New Roman"/>
            </a:endParaRPr>
          </a:p>
          <a:p>
            <a:pPr marL="342900" lvl="0" indent="-342900" algn="just">
              <a:lnSpc>
                <a:spcPct val="115000"/>
              </a:lnSpc>
              <a:spcAft>
                <a:spcPts val="605"/>
              </a:spcAft>
              <a:buFont typeface="Wingdings" pitchFamily="2" charset="2"/>
              <a:buChar char="v"/>
              <a:tabLst>
                <a:tab pos="457200" algn="l"/>
              </a:tabLst>
            </a:pPr>
            <a:r>
              <a:rPr lang="en-IN" sz="2200" b="1" dirty="0">
                <a:solidFill>
                  <a:srgbClr val="FF0000"/>
                </a:solidFill>
                <a:latin typeface="Calibri"/>
                <a:ea typeface="Times New Roman"/>
                <a:cs typeface="Times New Roman"/>
              </a:rPr>
              <a:t>Small scale embedded system</a:t>
            </a:r>
            <a:endParaRPr lang="en-IN" sz="2200" b="1" dirty="0">
              <a:solidFill>
                <a:srgbClr val="FF0000"/>
              </a:solidFill>
              <a:latin typeface="Calibri"/>
              <a:ea typeface="Calibri"/>
              <a:cs typeface="Times New Roman"/>
            </a:endParaRPr>
          </a:p>
          <a:p>
            <a:pPr marL="342900" lvl="0" indent="-342900" algn="just">
              <a:lnSpc>
                <a:spcPct val="115000"/>
              </a:lnSpc>
              <a:spcAft>
                <a:spcPts val="605"/>
              </a:spcAft>
              <a:buFont typeface="Wingdings" pitchFamily="2" charset="2"/>
              <a:buChar char="v"/>
              <a:tabLst>
                <a:tab pos="457200" algn="l"/>
              </a:tabLst>
            </a:pPr>
            <a:r>
              <a:rPr lang="en-IN" sz="2200" b="1" dirty="0">
                <a:solidFill>
                  <a:srgbClr val="FF0000"/>
                </a:solidFill>
                <a:latin typeface="Calibri"/>
                <a:ea typeface="Times New Roman"/>
                <a:cs typeface="Times New Roman"/>
              </a:rPr>
              <a:t>Medium scale embedded system</a:t>
            </a:r>
            <a:endParaRPr lang="en-IN" sz="2200" b="1" dirty="0">
              <a:solidFill>
                <a:srgbClr val="FF0000"/>
              </a:solidFill>
              <a:latin typeface="Calibri"/>
              <a:ea typeface="Calibri"/>
              <a:cs typeface="Times New Roman"/>
            </a:endParaRPr>
          </a:p>
          <a:p>
            <a:pPr marL="342900" lvl="0" indent="-342900" algn="just">
              <a:lnSpc>
                <a:spcPct val="115000"/>
              </a:lnSpc>
              <a:spcAft>
                <a:spcPts val="0"/>
              </a:spcAft>
              <a:buFont typeface="Wingdings" pitchFamily="2" charset="2"/>
              <a:buChar char="v"/>
              <a:tabLst>
                <a:tab pos="457200" algn="l"/>
              </a:tabLst>
            </a:pPr>
            <a:r>
              <a:rPr lang="en-IN" sz="2200" b="1" dirty="0">
                <a:solidFill>
                  <a:srgbClr val="FF0000"/>
                </a:solidFill>
                <a:latin typeface="Calibri"/>
                <a:ea typeface="Times New Roman"/>
                <a:cs typeface="Times New Roman"/>
              </a:rPr>
              <a:t>Sophisticated Embedded Systems</a:t>
            </a:r>
            <a:endParaRPr lang="en-IN" sz="2200" b="1" dirty="0">
              <a:solidFill>
                <a:srgbClr val="FF0000"/>
              </a:solidFill>
              <a:latin typeface="Calibri"/>
              <a:ea typeface="Calibri"/>
              <a:cs typeface="Times New Roman"/>
            </a:endParaRPr>
          </a:p>
          <a:p>
            <a:pPr algn="just">
              <a:spcAft>
                <a:spcPts val="0"/>
              </a:spcAft>
            </a:pPr>
            <a:endParaRPr lang="en-IN" sz="2200" dirty="0">
              <a:solidFill>
                <a:srgbClr val="000000"/>
              </a:solidFill>
              <a:latin typeface="Times New Roman"/>
              <a:ea typeface="Calibri"/>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quarter" idx="1"/>
          </p:nvPr>
        </p:nvSpPr>
        <p:spPr>
          <a:xfrm>
            <a:off x="357158" y="214290"/>
            <a:ext cx="8572560" cy="6357982"/>
          </a:xfrm>
          <a:solidFill>
            <a:srgbClr val="CAFEE5"/>
          </a:solidFill>
          <a:ln>
            <a:solidFill>
              <a:srgbClr val="7030A0"/>
            </a:solidFill>
          </a:ln>
        </p:spPr>
        <p:txBody>
          <a:bodyPr/>
          <a:lstStyle/>
          <a:p>
            <a:pPr marL="0" indent="0" algn="just" eaLnBrk="1" hangingPunct="1">
              <a:buNone/>
            </a:pPr>
            <a:r>
              <a:rPr lang="en-US" altLang="en-US" sz="2400" b="1" dirty="0">
                <a:solidFill>
                  <a:srgbClr val="FF0000"/>
                </a:solidFill>
                <a:latin typeface="Calibri" pitchFamily="34" charset="0"/>
              </a:rPr>
              <a:t>Small Scale: </a:t>
            </a:r>
            <a:r>
              <a:rPr lang="en-US" altLang="en-US" sz="2400" dirty="0">
                <a:latin typeface="Calibri" pitchFamily="34" charset="0"/>
              </a:rPr>
              <a:t>The Embedded Systems built around low performance and low cost 8 or 16 bit microprocessors/ microcontrollers </a:t>
            </a:r>
            <a:r>
              <a:rPr lang="en-IN" sz="2400" dirty="0">
                <a:solidFill>
                  <a:srgbClr val="141414"/>
                </a:solidFill>
                <a:latin typeface="Calibri"/>
                <a:ea typeface="Calibri"/>
                <a:cs typeface="Times New Roman"/>
              </a:rPr>
              <a:t>with on-chip RAM and ROM designed to perform simple tasks </a:t>
            </a:r>
            <a:r>
              <a:rPr lang="en-IN" altLang="en-US" sz="2400" dirty="0">
                <a:latin typeface="Calibri" pitchFamily="34" charset="0"/>
              </a:rPr>
              <a:t>where performance is not time critical. </a:t>
            </a:r>
            <a:r>
              <a:rPr lang="en-US" altLang="en-US" sz="2400" dirty="0">
                <a:latin typeface="Calibri" pitchFamily="34" charset="0"/>
              </a:rPr>
              <a:t>It may or may not contain OS.</a:t>
            </a:r>
            <a:endParaRPr lang="en-IN" sz="2400" dirty="0">
              <a:solidFill>
                <a:srgbClr val="141414"/>
              </a:solidFill>
              <a:latin typeface="Calibri"/>
              <a:ea typeface="Calibri"/>
              <a:cs typeface="Times New Roman"/>
            </a:endParaRPr>
          </a:p>
          <a:p>
            <a:pPr algn="just">
              <a:spcAft>
                <a:spcPts val="0"/>
              </a:spcAft>
            </a:pPr>
            <a:r>
              <a:rPr lang="en-IN" sz="2400" dirty="0">
                <a:solidFill>
                  <a:srgbClr val="141414"/>
                </a:solidFill>
                <a:latin typeface="Calibri"/>
                <a:ea typeface="Calibri"/>
                <a:cs typeface="Times New Roman"/>
              </a:rPr>
              <a:t>They have tiny scaled hardware, software complexities and involve board-level design. They may even be battery operated. </a:t>
            </a:r>
          </a:p>
          <a:p>
            <a:pPr algn="just">
              <a:spcAft>
                <a:spcPts val="0"/>
              </a:spcAft>
              <a:buNone/>
            </a:pPr>
            <a:r>
              <a:rPr lang="en-US" altLang="en-US" sz="2400" b="1" dirty="0">
                <a:solidFill>
                  <a:srgbClr val="002060"/>
                </a:solidFill>
                <a:latin typeface="Calibri" pitchFamily="34" charset="0"/>
              </a:rPr>
              <a:t>Ex: Washing Machine, Microwave Oven, fax machine etc…</a:t>
            </a:r>
          </a:p>
          <a:p>
            <a:pPr marL="0" indent="0" algn="just" eaLnBrk="1" hangingPunct="1">
              <a:buNone/>
            </a:pPr>
            <a:r>
              <a:rPr lang="en-US" altLang="en-US" sz="2400" b="1" dirty="0">
                <a:solidFill>
                  <a:srgbClr val="FF0000"/>
                </a:solidFill>
                <a:latin typeface="Calibri" pitchFamily="34" charset="0"/>
              </a:rPr>
              <a:t>Medium Scale</a:t>
            </a:r>
            <a:r>
              <a:rPr lang="en-US" altLang="en-US" sz="2400" dirty="0">
                <a:solidFill>
                  <a:srgbClr val="FF0000"/>
                </a:solidFill>
                <a:latin typeface="Calibri" pitchFamily="34" charset="0"/>
              </a:rPr>
              <a:t>: </a:t>
            </a:r>
            <a:r>
              <a:rPr lang="en-US" altLang="en-US" sz="2400" dirty="0">
                <a:latin typeface="Calibri" pitchFamily="34" charset="0"/>
              </a:rPr>
              <a:t> These systems are built around medium performance, low cost 16 or 32 bit microprocessors/ microcontrollers or Digital Signal Processors(DSPs). </a:t>
            </a:r>
          </a:p>
          <a:p>
            <a:pPr marL="0" indent="0" algn="just" eaLnBrk="1" hangingPunct="1">
              <a:buFont typeface="Arial" pitchFamily="34" charset="0"/>
              <a:buChar char="•"/>
            </a:pPr>
            <a:r>
              <a:rPr lang="en-IN" altLang="en-US" sz="2400" dirty="0">
                <a:latin typeface="Calibri" pitchFamily="34" charset="0"/>
              </a:rPr>
              <a:t> These are slightly complex in hardware and firmware(Software). </a:t>
            </a:r>
            <a:r>
              <a:rPr lang="en-US" altLang="en-US" sz="2400" dirty="0">
                <a:latin typeface="Calibri" pitchFamily="34" charset="0"/>
              </a:rPr>
              <a:t>It may contain RTOS.</a:t>
            </a:r>
          </a:p>
          <a:p>
            <a:pPr marL="0" indent="0" algn="just" eaLnBrk="1" hangingPunct="1">
              <a:buNone/>
            </a:pPr>
            <a:r>
              <a:rPr lang="en-US" altLang="en-US" sz="2400" b="1" dirty="0">
                <a:solidFill>
                  <a:srgbClr val="002060"/>
                </a:solidFill>
                <a:latin typeface="Calibri" pitchFamily="34" charset="0"/>
              </a:rPr>
              <a:t>Ex: ATM, Multimedia systems, Voice Recognition Systems</a:t>
            </a:r>
            <a:endParaRPr lang="en-US" altLang="en-US" sz="2400" dirty="0">
              <a:latin typeface="Calibri" pitchFamily="34" charset="0"/>
            </a:endParaRPr>
          </a:p>
          <a:p>
            <a:pPr marL="0" indent="0" algn="just" eaLnBrk="1" hangingPunct="1">
              <a:buFont typeface="Wingdings" pitchFamily="2" charset="2"/>
              <a:buChar char="§"/>
            </a:pPr>
            <a:endParaRPr lang="en-US" altLang="en-US" sz="2400" dirty="0">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down)">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wipe(down)">
                                      <p:cBhvr>
                                        <p:cTn id="3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IN"/>
          </a:p>
        </p:txBody>
      </p:sp>
      <p:sp>
        <p:nvSpPr>
          <p:cNvPr id="4" name="Content Placeholder 2"/>
          <p:cNvSpPr txBox="1">
            <a:spLocks/>
          </p:cNvSpPr>
          <p:nvPr/>
        </p:nvSpPr>
        <p:spPr bwMode="auto">
          <a:xfrm>
            <a:off x="500034" y="428604"/>
            <a:ext cx="8229600" cy="5638800"/>
          </a:xfrm>
          <a:prstGeom prst="rect">
            <a:avLst/>
          </a:prstGeom>
          <a:solidFill>
            <a:srgbClr val="CAFEE5"/>
          </a:solidFill>
          <a:ln w="9525">
            <a:solidFill>
              <a:srgbClr val="7030A0"/>
            </a:solidFill>
            <a:miter lim="800000"/>
            <a:headEnd/>
            <a:tailEnd/>
          </a:ln>
        </p:spPr>
        <p:txBody>
          <a:bodyPr vert="horz" wrap="square" lIns="91440" tIns="45720" rIns="91440" bIns="45720" numCol="1" anchor="t" anchorCtr="0" compatLnSpc="1">
            <a:prstTxWarp prst="textNoShape">
              <a:avLst/>
            </a:prstTxWarp>
          </a:bodyPr>
          <a:lstStyle/>
          <a:p>
            <a:pPr lvl="0" algn="just" fontAlgn="base">
              <a:spcBef>
                <a:spcPts val="575"/>
              </a:spcBef>
              <a:spcAft>
                <a:spcPct val="0"/>
              </a:spcAft>
              <a:buClr>
                <a:schemeClr val="accent1"/>
              </a:buClr>
              <a:buSzPct val="85000"/>
            </a:pPr>
            <a:r>
              <a:rPr lang="en-US" altLang="en-US" sz="2400" b="1" dirty="0">
                <a:solidFill>
                  <a:srgbClr val="FF0000"/>
                </a:solidFill>
                <a:latin typeface="Calibri" pitchFamily="34" charset="0"/>
              </a:rPr>
              <a:t>Large Scale/</a:t>
            </a:r>
            <a:r>
              <a:rPr lang="en-US" altLang="en-US" sz="2400" b="1" dirty="0" err="1">
                <a:solidFill>
                  <a:srgbClr val="FF0000"/>
                </a:solidFill>
                <a:latin typeface="Calibri" pitchFamily="34" charset="0"/>
              </a:rPr>
              <a:t>Sofisticated</a:t>
            </a:r>
            <a:r>
              <a:rPr lang="en-US" altLang="en-US" sz="2400" b="1" dirty="0">
                <a:solidFill>
                  <a:srgbClr val="FF0000"/>
                </a:solidFill>
                <a:latin typeface="Calibri" pitchFamily="34" charset="0"/>
              </a:rPr>
              <a:t>: </a:t>
            </a:r>
            <a:r>
              <a:rPr kumimoji="0" lang="en-US" altLang="en-US" sz="2400" b="0" i="0" u="none" strike="noStrike" kern="1200" cap="none" spc="0" normalizeH="0" baseline="0" noProof="0" dirty="0">
                <a:ln>
                  <a:noFill/>
                </a:ln>
                <a:solidFill>
                  <a:schemeClr val="tx1"/>
                </a:solidFill>
                <a:effectLst/>
                <a:uLnTx/>
                <a:uFillTx/>
                <a:latin typeface="Calibri" pitchFamily="34" charset="0"/>
                <a:ea typeface="+mn-ea"/>
                <a:cs typeface="+mn-cs"/>
              </a:rPr>
              <a:t>Embedded Systems built around high performance 32 or 64 bit RISC processors/controllers, or multi-core processors</a:t>
            </a:r>
            <a:r>
              <a:rPr kumimoji="0" lang="en-US" altLang="en-US" sz="2400" b="0" i="0" u="none" strike="noStrike" kern="1200" cap="none" spc="0" normalizeH="0" noProof="0" dirty="0">
                <a:ln>
                  <a:noFill/>
                </a:ln>
                <a:solidFill>
                  <a:schemeClr val="tx1"/>
                </a:solidFill>
                <a:effectLst/>
                <a:uLnTx/>
                <a:uFillTx/>
                <a:latin typeface="Calibri" pitchFamily="34" charset="0"/>
                <a:ea typeface="+mn-ea"/>
                <a:cs typeface="+mn-cs"/>
              </a:rPr>
              <a:t> or ASIPs</a:t>
            </a:r>
            <a:r>
              <a:rPr kumimoji="0" lang="en-US" altLang="en-US" sz="2400" b="0" i="0" u="none" strike="noStrike" kern="1200" cap="none" spc="0" normalizeH="0" baseline="0" noProof="0" dirty="0">
                <a:ln>
                  <a:noFill/>
                </a:ln>
                <a:solidFill>
                  <a:schemeClr val="tx1"/>
                </a:solidFill>
                <a:effectLst/>
                <a:uLnTx/>
                <a:uFillTx/>
                <a:latin typeface="Calibri" pitchFamily="34" charset="0"/>
                <a:ea typeface="+mn-ea"/>
                <a:cs typeface="+mn-cs"/>
              </a:rPr>
              <a:t>.</a:t>
            </a:r>
          </a:p>
          <a:p>
            <a:pPr marL="0" marR="0" lvl="0" indent="0" algn="just" defTabSz="914400" rtl="0" eaLnBrk="1" fontAlgn="base" latinLnBrk="0" hangingPunct="1">
              <a:lnSpc>
                <a:spcPct val="100000"/>
              </a:lnSpc>
              <a:spcBef>
                <a:spcPts val="575"/>
              </a:spcBef>
              <a:spcAft>
                <a:spcPct val="0"/>
              </a:spcAft>
              <a:buClr>
                <a:schemeClr val="accent1"/>
              </a:buClr>
              <a:buSzPct val="85000"/>
              <a:buFont typeface="Arial"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en-IN" altLang="en-US" sz="2400" b="0" i="0" u="none" strike="noStrike" kern="1200" cap="none" spc="0" normalizeH="0" baseline="0" noProof="0" dirty="0">
                <a:ln>
                  <a:noFill/>
                </a:ln>
                <a:solidFill>
                  <a:schemeClr val="tx1"/>
                </a:solidFill>
                <a:effectLst/>
                <a:uLnTx/>
                <a:uFillTx/>
                <a:latin typeface="Calibri" pitchFamily="34" charset="0"/>
                <a:ea typeface="+mn-ea"/>
                <a:cs typeface="+mn-cs"/>
              </a:rPr>
              <a:t>It requires complex hardware and software. </a:t>
            </a:r>
            <a:r>
              <a:rPr kumimoji="0" lang="en-US" altLang="en-US" sz="2400" b="0" i="0" u="none" strike="noStrike" kern="1200" cap="none" spc="0" normalizeH="0" baseline="0" noProof="0" dirty="0">
                <a:ln>
                  <a:noFill/>
                </a:ln>
                <a:solidFill>
                  <a:schemeClr val="tx1"/>
                </a:solidFill>
                <a:effectLst/>
                <a:uLnTx/>
                <a:uFillTx/>
                <a:latin typeface="Calibri" pitchFamily="34" charset="0"/>
                <a:ea typeface="+mn-ea"/>
                <a:cs typeface="+mn-cs"/>
              </a:rPr>
              <a:t>It contains RTOS for scheduling, prioritization and management.</a:t>
            </a:r>
          </a:p>
          <a:p>
            <a:pPr marL="0" marR="0" lvl="0" indent="0" algn="just" defTabSz="914400" rtl="0" eaLnBrk="1" fontAlgn="base" latinLnBrk="0" hangingPunct="1">
              <a:lnSpc>
                <a:spcPct val="100000"/>
              </a:lnSpc>
              <a:spcBef>
                <a:spcPts val="575"/>
              </a:spcBef>
              <a:spcAft>
                <a:spcPct val="0"/>
              </a:spcAft>
              <a:buClr>
                <a:schemeClr val="accent1"/>
              </a:buClr>
              <a:buSzPct val="85000"/>
              <a:tabLst/>
              <a:defRPr/>
            </a:pPr>
            <a:r>
              <a:rPr kumimoji="0" lang="en-US" altLang="en-US" sz="2400" b="1" i="0" u="none" strike="noStrike" kern="1200" cap="none" spc="0" normalizeH="0" baseline="0" noProof="0" dirty="0">
                <a:ln>
                  <a:noFill/>
                </a:ln>
                <a:solidFill>
                  <a:srgbClr val="002060"/>
                </a:solidFill>
                <a:effectLst/>
                <a:uLnTx/>
                <a:uFillTx/>
                <a:latin typeface="Calibri" pitchFamily="34" charset="0"/>
                <a:ea typeface="+mn-ea"/>
                <a:cs typeface="+mn-cs"/>
              </a:rPr>
              <a:t>Ex: Missile Guidance System, Aircraft Navigation Systems</a:t>
            </a:r>
            <a:endParaRPr kumimoji="0" lang="en-US" altLang="en-US" sz="2400" b="1" i="0" u="none" strike="noStrike" kern="1200" cap="none" spc="0" normalizeH="0" baseline="0" noProof="0" dirty="0">
              <a:ln>
                <a:noFill/>
              </a:ln>
              <a:solidFill>
                <a:schemeClr val="tx1"/>
              </a:solidFill>
              <a:effectLst/>
              <a:uLnTx/>
              <a:uFillTx/>
              <a:latin typeface="Calibri" pitchFamily="34" charset="0"/>
              <a:ea typeface="+mn-ea"/>
              <a:cs typeface="+mn-cs"/>
            </a:endParaRPr>
          </a:p>
          <a:p>
            <a:pPr marL="0" marR="0" lvl="0" indent="0" algn="just" defTabSz="914400" rtl="0" eaLnBrk="1" fontAlgn="base" latinLnBrk="0" hangingPunct="1">
              <a:lnSpc>
                <a:spcPct val="100000"/>
              </a:lnSpc>
              <a:spcBef>
                <a:spcPts val="575"/>
              </a:spcBef>
              <a:spcAft>
                <a:spcPct val="0"/>
              </a:spcAft>
              <a:buClr>
                <a:schemeClr val="accent1"/>
              </a:buClr>
              <a:buSzPct val="85000"/>
              <a:buFont typeface="Wingdings" pitchFamily="2" charset="2"/>
              <a:buChar char="§"/>
              <a:tabLst/>
              <a:defRPr/>
            </a:pPr>
            <a:endParaRPr kumimoji="0" lang="en-US" altLang="en-US" sz="24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down)">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down)">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214282" y="76200"/>
            <a:ext cx="8777318" cy="533400"/>
          </a:xfrm>
          <a:solidFill>
            <a:srgbClr val="FFFF00"/>
          </a:solidFill>
          <a:ln>
            <a:solidFill>
              <a:srgbClr val="7030A0"/>
            </a:solidFill>
          </a:ln>
        </p:spPr>
        <p:txBody>
          <a:bodyPr/>
          <a:lstStyle/>
          <a:p>
            <a:pPr algn="ctr" eaLnBrk="1" hangingPunct="1"/>
            <a:r>
              <a:rPr lang="en-US" altLang="en-US" sz="2800" b="1" dirty="0">
                <a:solidFill>
                  <a:srgbClr val="7030A0"/>
                </a:solidFill>
              </a:rPr>
              <a:t>Major Application Areas of Embedded Systems</a:t>
            </a:r>
          </a:p>
        </p:txBody>
      </p:sp>
      <p:sp>
        <p:nvSpPr>
          <p:cNvPr id="3" name="Content Placeholder 2"/>
          <p:cNvSpPr>
            <a:spLocks noGrp="1"/>
          </p:cNvSpPr>
          <p:nvPr>
            <p:ph sz="quarter" idx="1"/>
          </p:nvPr>
        </p:nvSpPr>
        <p:spPr>
          <a:xfrm>
            <a:off x="214282" y="609600"/>
            <a:ext cx="8777318" cy="6096000"/>
          </a:xfrm>
          <a:solidFill>
            <a:srgbClr val="CAFEE5"/>
          </a:solidFill>
          <a:ln>
            <a:solidFill>
              <a:schemeClr val="accent1"/>
            </a:solidFill>
          </a:ln>
        </p:spPr>
        <p:txBody>
          <a:bodyPr/>
          <a:lstStyle/>
          <a:p>
            <a:pPr marL="284163" indent="-284163" algn="just" eaLnBrk="1" hangingPunct="1">
              <a:spcBef>
                <a:spcPct val="0"/>
              </a:spcBef>
            </a:pPr>
            <a:r>
              <a:rPr lang="es-ES" altLang="en-US" b="1" dirty="0" err="1">
                <a:solidFill>
                  <a:srgbClr val="FF0000"/>
                </a:solidFill>
                <a:latin typeface="Calibri" pitchFamily="34" charset="0"/>
                <a:cs typeface="Times New Roman" pitchFamily="18" charset="0"/>
              </a:rPr>
              <a:t>Consumer</a:t>
            </a:r>
            <a:r>
              <a:rPr lang="es-ES" altLang="en-US" b="1" dirty="0">
                <a:solidFill>
                  <a:srgbClr val="FF0000"/>
                </a:solidFill>
                <a:latin typeface="Calibri" pitchFamily="34" charset="0"/>
                <a:cs typeface="Times New Roman" pitchFamily="18" charset="0"/>
              </a:rPr>
              <a:t> </a:t>
            </a:r>
            <a:r>
              <a:rPr lang="es-ES" altLang="en-US" b="1" dirty="0" err="1">
                <a:solidFill>
                  <a:srgbClr val="FF0000"/>
                </a:solidFill>
                <a:latin typeface="Calibri" pitchFamily="34" charset="0"/>
                <a:cs typeface="Times New Roman" pitchFamily="18" charset="0"/>
              </a:rPr>
              <a:t>Electronics</a:t>
            </a:r>
            <a:r>
              <a:rPr lang="es-ES" altLang="en-US" b="1" dirty="0">
                <a:solidFill>
                  <a:srgbClr val="FF0000"/>
                </a:solidFill>
                <a:latin typeface="Calibri" pitchFamily="34" charset="0"/>
                <a:cs typeface="Times New Roman" pitchFamily="18" charset="0"/>
              </a:rPr>
              <a:t>:  </a:t>
            </a:r>
            <a:r>
              <a:rPr lang="es-ES" altLang="en-US" dirty="0" err="1">
                <a:latin typeface="Calibri" pitchFamily="34" charset="0"/>
                <a:cs typeface="Times New Roman" pitchFamily="18" charset="0"/>
              </a:rPr>
              <a:t>Camcorders</a:t>
            </a:r>
            <a:r>
              <a:rPr lang="es-ES" altLang="en-US" dirty="0">
                <a:latin typeface="Calibri" pitchFamily="34" charset="0"/>
                <a:cs typeface="Times New Roman" pitchFamily="18" charset="0"/>
              </a:rPr>
              <a:t>, Cameras etc.</a:t>
            </a:r>
          </a:p>
          <a:p>
            <a:pPr marL="284163" indent="-284163" algn="just" eaLnBrk="1" hangingPunct="1">
              <a:spcBef>
                <a:spcPct val="0"/>
              </a:spcBef>
            </a:pPr>
            <a:endParaRPr lang="en-US" altLang="en-US" dirty="0">
              <a:latin typeface="Calibri" pitchFamily="34" charset="0"/>
              <a:cs typeface="Times New Roman" pitchFamily="18" charset="0"/>
            </a:endParaRPr>
          </a:p>
          <a:p>
            <a:pPr marL="284163" indent="-284163" algn="just" eaLnBrk="1" hangingPunct="1">
              <a:spcBef>
                <a:spcPct val="0"/>
              </a:spcBef>
            </a:pPr>
            <a:r>
              <a:rPr lang="en-US" altLang="en-US" b="1" dirty="0">
                <a:solidFill>
                  <a:srgbClr val="FF0000"/>
                </a:solidFill>
                <a:latin typeface="Calibri" pitchFamily="34" charset="0"/>
                <a:cs typeface="Times New Roman" pitchFamily="18" charset="0"/>
              </a:rPr>
              <a:t>Household Appliances: </a:t>
            </a:r>
            <a:r>
              <a:rPr lang="en-US" altLang="en-US" dirty="0">
                <a:latin typeface="Calibri" pitchFamily="34" charset="0"/>
                <a:cs typeface="Times New Roman" pitchFamily="18" charset="0"/>
              </a:rPr>
              <a:t>Television, DVD players, Washing machine, Fridge, Microwave Oven etc.</a:t>
            </a:r>
          </a:p>
          <a:p>
            <a:pPr marL="284163" indent="-284163" algn="just" eaLnBrk="1" hangingPunct="1">
              <a:spcBef>
                <a:spcPct val="0"/>
              </a:spcBef>
            </a:pPr>
            <a:endParaRPr lang="en-US" altLang="en-US" dirty="0">
              <a:latin typeface="Calibri" pitchFamily="34" charset="0"/>
              <a:cs typeface="Times New Roman" pitchFamily="18" charset="0"/>
            </a:endParaRPr>
          </a:p>
          <a:p>
            <a:pPr marL="284163" indent="-284163" algn="just" eaLnBrk="1" hangingPunct="1">
              <a:spcBef>
                <a:spcPct val="0"/>
              </a:spcBef>
            </a:pPr>
            <a:r>
              <a:rPr lang="en-US" altLang="en-US" b="1" dirty="0">
                <a:solidFill>
                  <a:srgbClr val="FF0000"/>
                </a:solidFill>
                <a:latin typeface="Calibri" pitchFamily="34" charset="0"/>
                <a:cs typeface="Times New Roman" pitchFamily="18" charset="0"/>
              </a:rPr>
              <a:t>Home Automation and Security Systems: </a:t>
            </a:r>
            <a:r>
              <a:rPr lang="en-US" altLang="en-US" dirty="0">
                <a:latin typeface="Calibri" pitchFamily="34" charset="0"/>
                <a:cs typeface="Times New Roman" pitchFamily="18" charset="0"/>
              </a:rPr>
              <a:t>Air conditioners, sprinklers, Intruder detection alarms, Closed Circuit Television Cameras, Fire alarms etc.</a:t>
            </a:r>
          </a:p>
          <a:p>
            <a:pPr marL="284163" indent="-284163" algn="just" eaLnBrk="1" hangingPunct="1">
              <a:spcBef>
                <a:spcPct val="0"/>
              </a:spcBef>
            </a:pPr>
            <a:endParaRPr lang="en-US" altLang="en-US" dirty="0">
              <a:latin typeface="Calibri" pitchFamily="34" charset="0"/>
              <a:cs typeface="Times New Roman" pitchFamily="18" charset="0"/>
            </a:endParaRPr>
          </a:p>
          <a:p>
            <a:pPr marL="284163" indent="-284163" algn="just" eaLnBrk="1" hangingPunct="1">
              <a:spcBef>
                <a:spcPct val="0"/>
              </a:spcBef>
            </a:pPr>
            <a:r>
              <a:rPr lang="en-US" altLang="en-US" b="1" dirty="0">
                <a:solidFill>
                  <a:srgbClr val="FF0000"/>
                </a:solidFill>
                <a:latin typeface="Calibri" pitchFamily="34" charset="0"/>
                <a:cs typeface="Times New Roman" pitchFamily="18" charset="0"/>
              </a:rPr>
              <a:t>Automotive Industry: </a:t>
            </a:r>
            <a:r>
              <a:rPr lang="en-US" altLang="en-US" dirty="0">
                <a:latin typeface="Calibri" pitchFamily="34" charset="0"/>
                <a:cs typeface="Times New Roman" pitchFamily="18" charset="0"/>
              </a:rPr>
              <a:t>Anti-lock breaking systems (ABS), Engine Control, Ignition Systems, Automatic Navigation Systems etc.</a:t>
            </a:r>
          </a:p>
          <a:p>
            <a:pPr marL="284163" indent="-284163" algn="just" eaLnBrk="1" hangingPunct="1">
              <a:spcBef>
                <a:spcPct val="0"/>
              </a:spcBef>
            </a:pPr>
            <a:endParaRPr lang="en-US" altLang="en-US" dirty="0">
              <a:latin typeface="Calibri" pitchFamily="34" charset="0"/>
              <a:cs typeface="Times New Roman" pitchFamily="18" charset="0"/>
            </a:endParaRPr>
          </a:p>
          <a:p>
            <a:pPr marL="284163" indent="-284163" algn="just" eaLnBrk="1" hangingPunct="1">
              <a:spcBef>
                <a:spcPct val="0"/>
              </a:spcBef>
            </a:pPr>
            <a:r>
              <a:rPr lang="en-US" altLang="en-US" b="1" dirty="0">
                <a:solidFill>
                  <a:srgbClr val="FF0000"/>
                </a:solidFill>
                <a:latin typeface="Calibri" pitchFamily="34" charset="0"/>
                <a:cs typeface="Times New Roman" pitchFamily="18" charset="0"/>
              </a:rPr>
              <a:t>Telecom: </a:t>
            </a:r>
            <a:r>
              <a:rPr lang="en-US" altLang="en-US" dirty="0">
                <a:latin typeface="Calibri" pitchFamily="34" charset="0"/>
                <a:cs typeface="Times New Roman" pitchFamily="18" charset="0"/>
              </a:rPr>
              <a:t>Cellular Telephones, Telephone switches, Handset Multimedia Applications etc.</a:t>
            </a:r>
            <a:endParaRPr lang="en-US" altLang="en-US" sz="3200" dirty="0">
              <a:latin typeface="Calibri" pitchFamily="34" charset="0"/>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3">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p:cTn id="35"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14290"/>
            <a:ext cx="8701118" cy="6019800"/>
          </a:xfrm>
          <a:solidFill>
            <a:srgbClr val="CAFEE5"/>
          </a:solidFill>
          <a:ln>
            <a:solidFill>
              <a:schemeClr val="accent1"/>
            </a:solidFill>
          </a:ln>
        </p:spPr>
        <p:txBody>
          <a:bodyPr/>
          <a:lstStyle/>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Computer Peripherals</a:t>
            </a:r>
            <a:r>
              <a:rPr lang="en-US" dirty="0">
                <a:solidFill>
                  <a:srgbClr val="FF0000"/>
                </a:solidFill>
                <a:latin typeface="Calibri" pitchFamily="34" charset="0"/>
              </a:rPr>
              <a:t>: </a:t>
            </a:r>
            <a:r>
              <a:rPr lang="en-US" dirty="0">
                <a:latin typeface="Calibri" pitchFamily="34" charset="0"/>
              </a:rPr>
              <a:t>Printers, Scanners, Fax machines etc.</a:t>
            </a:r>
          </a:p>
          <a:p>
            <a:pPr marL="284163" indent="-284163" algn="just" eaLnBrk="1" fontAlgn="auto" hangingPunct="1">
              <a:lnSpc>
                <a:spcPts val="3100"/>
              </a:lnSpc>
              <a:spcBef>
                <a:spcPts val="0"/>
              </a:spcBef>
              <a:spcAft>
                <a:spcPts val="0"/>
              </a:spcAft>
              <a:defRPr/>
            </a:pPr>
            <a:endParaRPr lang="en-US" sz="1800" dirty="0">
              <a:latin typeface="Calibri" pitchFamily="34" charset="0"/>
            </a:endParaRPr>
          </a:p>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Computer Networking Systems : </a:t>
            </a:r>
            <a:r>
              <a:rPr lang="en-US" dirty="0">
                <a:latin typeface="Calibri" pitchFamily="34" charset="0"/>
              </a:rPr>
              <a:t>Network Routers, Switches, Hubs, Firewalls etc.</a:t>
            </a:r>
          </a:p>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HealthCare: </a:t>
            </a:r>
            <a:r>
              <a:rPr lang="en-US" dirty="0">
                <a:latin typeface="Calibri" pitchFamily="34" charset="0"/>
              </a:rPr>
              <a:t>Different Kinds of Scanners, EEG, ECG Machines etc.</a:t>
            </a:r>
          </a:p>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Measurement &amp; Instrumentation: </a:t>
            </a:r>
            <a:r>
              <a:rPr lang="en-US" dirty="0">
                <a:latin typeface="Calibri" pitchFamily="34" charset="0"/>
              </a:rPr>
              <a:t>Digital multi meters, Digital CROs, Logic Analyzers PLC systems etc.</a:t>
            </a:r>
          </a:p>
          <a:p>
            <a:pPr marL="284163" indent="-284163" algn="just" eaLnBrk="1" fontAlgn="auto" hangingPunct="1">
              <a:lnSpc>
                <a:spcPts val="3100"/>
              </a:lnSpc>
              <a:spcBef>
                <a:spcPts val="0"/>
              </a:spcBef>
              <a:spcAft>
                <a:spcPts val="0"/>
              </a:spcAft>
              <a:defRPr/>
            </a:pPr>
            <a:endParaRPr lang="en-US" dirty="0">
              <a:latin typeface="Calibri" pitchFamily="34" charset="0"/>
            </a:endParaRPr>
          </a:p>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Banking &amp; Retail: </a:t>
            </a:r>
            <a:r>
              <a:rPr lang="en-US" dirty="0">
                <a:latin typeface="Calibri" pitchFamily="34" charset="0"/>
              </a:rPr>
              <a:t>Automatic Teller Machines (ATM) and Currency counters, Point of Sales (POS)</a:t>
            </a:r>
          </a:p>
          <a:p>
            <a:pPr marL="284163" indent="-284163" algn="just" eaLnBrk="1" fontAlgn="auto" hangingPunct="1">
              <a:lnSpc>
                <a:spcPts val="3100"/>
              </a:lnSpc>
              <a:spcBef>
                <a:spcPts val="0"/>
              </a:spcBef>
              <a:spcAft>
                <a:spcPts val="0"/>
              </a:spcAft>
              <a:defRPr/>
            </a:pPr>
            <a:endParaRPr lang="en-US" dirty="0">
              <a:latin typeface="Calibri" pitchFamily="34" charset="0"/>
            </a:endParaRPr>
          </a:p>
          <a:p>
            <a:pPr marL="284163" indent="-284163" algn="just" eaLnBrk="1" fontAlgn="auto" hangingPunct="1">
              <a:lnSpc>
                <a:spcPts val="3100"/>
              </a:lnSpc>
              <a:spcBef>
                <a:spcPts val="0"/>
              </a:spcBef>
              <a:spcAft>
                <a:spcPts val="0"/>
              </a:spcAft>
              <a:defRPr/>
            </a:pPr>
            <a:r>
              <a:rPr lang="en-US" b="1" dirty="0">
                <a:solidFill>
                  <a:srgbClr val="FF0000"/>
                </a:solidFill>
                <a:latin typeface="Calibri" pitchFamily="34" charset="0"/>
              </a:rPr>
              <a:t>Card Readers: </a:t>
            </a:r>
            <a:r>
              <a:rPr lang="en-US" dirty="0">
                <a:latin typeface="Calibri" pitchFamily="34" charset="0"/>
              </a:rPr>
              <a:t>Barcode, Smart Card Readers, Hand held Devices etc.</a:t>
            </a:r>
            <a:endParaRPr lang="en-US" sz="3200" dirty="0">
              <a:latin typeface="Calibri" pitchFamily="34" charset="0"/>
            </a:endParaRPr>
          </a:p>
          <a:p>
            <a:pP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marL="1588" lvl="0" indent="12700" algn="just">
              <a:spcAft>
                <a:spcPts val="0"/>
              </a:spcAft>
              <a:buNone/>
              <a:tabLst>
                <a:tab pos="457200" algn="l"/>
              </a:tabLst>
            </a:pPr>
            <a:r>
              <a:rPr lang="en-US" sz="2400" dirty="0">
                <a:latin typeface="Calibri"/>
                <a:cs typeface="Times New Roman"/>
              </a:rPr>
              <a:t>With the fast developments in semiconductor industry and VLSI technology, and t</a:t>
            </a:r>
            <a:r>
              <a:rPr lang="en-IN" sz="2400" dirty="0">
                <a:solidFill>
                  <a:srgbClr val="2C2F34"/>
                </a:solidFill>
                <a:latin typeface="Calibri"/>
                <a:ea typeface="Calibri"/>
                <a:cs typeface="Segoe UI"/>
              </a:rPr>
              <a:t>he emergence of </a:t>
            </a:r>
            <a:r>
              <a:rPr lang="en-IN" sz="2400" dirty="0" err="1">
                <a:solidFill>
                  <a:srgbClr val="2C2F34"/>
                </a:solidFill>
                <a:latin typeface="Calibri"/>
                <a:ea typeface="Calibri"/>
                <a:cs typeface="Segoe UI"/>
              </a:rPr>
              <a:t>IoT</a:t>
            </a:r>
            <a:r>
              <a:rPr lang="en-IN" sz="2400" dirty="0">
                <a:solidFill>
                  <a:srgbClr val="2C2F34"/>
                </a:solidFill>
                <a:latin typeface="Calibri"/>
                <a:ea typeface="Calibri"/>
                <a:cs typeface="Segoe UI"/>
              </a:rPr>
              <a:t> and the Industrial </a:t>
            </a:r>
            <a:r>
              <a:rPr lang="en-IN" sz="2400" dirty="0" err="1">
                <a:solidFill>
                  <a:srgbClr val="2C2F34"/>
                </a:solidFill>
                <a:latin typeface="Calibri"/>
                <a:ea typeface="Calibri"/>
                <a:cs typeface="Segoe UI"/>
              </a:rPr>
              <a:t>IoT</a:t>
            </a:r>
            <a:r>
              <a:rPr lang="en-IN" sz="2400" dirty="0">
                <a:solidFill>
                  <a:srgbClr val="2C2F34"/>
                </a:solidFill>
                <a:latin typeface="Calibri"/>
                <a:ea typeface="Calibri"/>
                <a:cs typeface="Segoe UI"/>
              </a:rPr>
              <a:t> (</a:t>
            </a:r>
            <a:r>
              <a:rPr lang="en-IN" sz="2400" dirty="0" err="1">
                <a:solidFill>
                  <a:srgbClr val="2C2F34"/>
                </a:solidFill>
                <a:latin typeface="Calibri"/>
                <a:ea typeface="Calibri"/>
                <a:cs typeface="Segoe UI"/>
              </a:rPr>
              <a:t>IIoT</a:t>
            </a:r>
            <a:r>
              <a:rPr lang="en-IN" sz="2400" dirty="0">
                <a:solidFill>
                  <a:srgbClr val="2C2F34"/>
                </a:solidFill>
                <a:latin typeface="Calibri"/>
                <a:ea typeface="Calibri"/>
                <a:cs typeface="Segoe UI"/>
              </a:rPr>
              <a:t>), </a:t>
            </a:r>
            <a:r>
              <a:rPr lang="en-US" sz="2400" dirty="0">
                <a:latin typeface="Calibri"/>
                <a:cs typeface="Times New Roman"/>
              </a:rPr>
              <a:t>one can find tremendous changes in the embedded system design in terms of processor speed, power, communication interfaces including network capabilities and software developments like operating systems and programming languages etc.</a:t>
            </a:r>
            <a:endParaRPr lang="en-IN" sz="2000" dirty="0">
              <a:latin typeface="Times New Roman"/>
              <a:ea typeface="Times New Roman"/>
              <a:cs typeface="Times New Roman"/>
            </a:endParaRPr>
          </a:p>
          <a:p>
            <a:pPr algn="just">
              <a:spcAft>
                <a:spcPts val="0"/>
              </a:spcAft>
              <a:buNone/>
            </a:pPr>
            <a:r>
              <a:rPr lang="en-IN" sz="2400" b="1" dirty="0">
                <a:solidFill>
                  <a:srgbClr val="2C2F34"/>
                </a:solidFill>
                <a:latin typeface="Calibri"/>
                <a:ea typeface="Calibri"/>
                <a:cs typeface="Segoe UI"/>
              </a:rPr>
              <a:t>Some of the emerging Trends in Embedded System Technology are:</a:t>
            </a:r>
          </a:p>
          <a:p>
            <a:pPr algn="just">
              <a:spcAft>
                <a:spcPts val="0"/>
              </a:spcAft>
              <a:buNone/>
            </a:pPr>
            <a:endParaRPr lang="en-IN" sz="2000" b="1" dirty="0">
              <a:solidFill>
                <a:srgbClr val="000000"/>
              </a:solidFill>
              <a:latin typeface="Times New Roman"/>
              <a:ea typeface="Calibri"/>
            </a:endParaRPr>
          </a:p>
          <a:p>
            <a:pPr algn="just">
              <a:spcAft>
                <a:spcPts val="0"/>
              </a:spcAft>
              <a:buNone/>
            </a:pPr>
            <a:r>
              <a:rPr lang="en-IN" sz="2400" b="1" dirty="0" err="1">
                <a:solidFill>
                  <a:srgbClr val="2A2A2A"/>
                </a:solidFill>
                <a:latin typeface="Calibri"/>
                <a:ea typeface="Times New Roman"/>
              </a:rPr>
              <a:t>Multicore</a:t>
            </a:r>
            <a:r>
              <a:rPr lang="en-IN" sz="2400" b="1" dirty="0">
                <a:solidFill>
                  <a:srgbClr val="2A2A2A"/>
                </a:solidFill>
                <a:latin typeface="Calibri"/>
                <a:ea typeface="Times New Roman"/>
              </a:rPr>
              <a:t> in embedded:</a:t>
            </a:r>
            <a:endParaRPr lang="en-IN" sz="2000" dirty="0">
              <a:latin typeface="Times New Roman"/>
              <a:ea typeface="Times New Roman"/>
            </a:endParaRPr>
          </a:p>
          <a:p>
            <a:pPr marL="342900" indent="-342900" algn="just">
              <a:spcAft>
                <a:spcPts val="0"/>
              </a:spcAft>
              <a:buFont typeface="Symbol"/>
              <a:buChar char=""/>
            </a:pPr>
            <a:r>
              <a:rPr lang="en-IN" sz="2400" dirty="0">
                <a:solidFill>
                  <a:srgbClr val="2A2A2A"/>
                </a:solidFill>
                <a:latin typeface="Calibri"/>
                <a:ea typeface="Calibri"/>
                <a:cs typeface="Times New Roman"/>
              </a:rPr>
              <a:t>With a lot functionalities being added, the need for high performance in embedded systems has become inevitable.</a:t>
            </a:r>
          </a:p>
          <a:p>
            <a:pPr marL="342900" indent="-342900" algn="just">
              <a:spcAft>
                <a:spcPts val="0"/>
              </a:spcAft>
              <a:buFont typeface="Symbol"/>
              <a:buChar char=""/>
            </a:pPr>
            <a:r>
              <a:rPr lang="en-IN" sz="2400" dirty="0">
                <a:solidFill>
                  <a:srgbClr val="2A2A2A"/>
                </a:solidFill>
                <a:latin typeface="Calibri"/>
                <a:ea typeface="Calibri"/>
                <a:cs typeface="Times New Roman"/>
              </a:rPr>
              <a:t>Today most of the gaming consoles are </a:t>
            </a:r>
            <a:r>
              <a:rPr lang="en-IN" sz="2400" dirty="0" err="1">
                <a:solidFill>
                  <a:srgbClr val="2A2A2A"/>
                </a:solidFill>
                <a:latin typeface="Calibri"/>
                <a:ea typeface="Calibri"/>
                <a:cs typeface="Times New Roman"/>
              </a:rPr>
              <a:t>multicore</a:t>
            </a:r>
            <a:r>
              <a:rPr lang="en-IN" sz="2400" dirty="0">
                <a:solidFill>
                  <a:srgbClr val="2A2A2A"/>
                </a:solidFill>
                <a:latin typeface="Calibri"/>
                <a:ea typeface="Calibri"/>
                <a:cs typeface="Times New Roman"/>
              </a:rPr>
              <a:t> and so are smart phones, which are indeed getting 'smarter'. Engineers have to learn and get well informed about the optimal use of new power that a </a:t>
            </a:r>
            <a:r>
              <a:rPr lang="en-IN" sz="2400" dirty="0" err="1">
                <a:solidFill>
                  <a:srgbClr val="2A2A2A"/>
                </a:solidFill>
                <a:latin typeface="Calibri"/>
                <a:ea typeface="Calibri"/>
                <a:cs typeface="Times New Roman"/>
              </a:rPr>
              <a:t>multicore</a:t>
            </a:r>
            <a:r>
              <a:rPr lang="en-IN" sz="2400" dirty="0">
                <a:solidFill>
                  <a:srgbClr val="2A2A2A"/>
                </a:solidFill>
                <a:latin typeface="Calibri"/>
                <a:ea typeface="Calibri"/>
                <a:cs typeface="Times New Roman"/>
              </a:rPr>
              <a:t> offers.</a:t>
            </a:r>
            <a:endParaRPr lang="en-IN" sz="2400" b="1" dirty="0">
              <a:latin typeface="Times New Roman"/>
              <a:ea typeface="Times New Roman"/>
            </a:endParaRPr>
          </a:p>
          <a:p>
            <a:pPr lvl="0" algn="just">
              <a:spcAft>
                <a:spcPts val="0"/>
              </a:spcAft>
              <a:buNone/>
            </a:pPr>
            <a:endParaRPr lang="en-IN" dirty="0"/>
          </a:p>
          <a:p>
            <a:pPr lvl="0"/>
            <a:endParaRPr lang="en-IN" dirty="0"/>
          </a:p>
          <a:p>
            <a:pPr>
              <a:defRPr/>
            </a:pPr>
            <a:endParaRPr lang="en-US"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pPr algn="ctr"/>
            <a:r>
              <a:rPr lang="en-US" sz="3200" b="1" dirty="0"/>
              <a:t>Recent Trends in Embedded Systems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285728"/>
            <a:ext cx="8915400" cy="6419872"/>
          </a:xfrm>
          <a:solidFill>
            <a:srgbClr val="CAFEE5"/>
          </a:solidFill>
          <a:ln>
            <a:solidFill>
              <a:schemeClr val="accent1"/>
            </a:solidFill>
          </a:ln>
        </p:spPr>
        <p:txBody>
          <a:bodyPr/>
          <a:lstStyle/>
          <a:p>
            <a:pPr marL="342900" lvl="0" indent="-342900" algn="just">
              <a:spcAft>
                <a:spcPts val="0"/>
              </a:spcAft>
              <a:buNone/>
            </a:pPr>
            <a:r>
              <a:rPr lang="en-IN" sz="2400" b="1" dirty="0">
                <a:solidFill>
                  <a:srgbClr val="2A2A2A"/>
                </a:solidFill>
                <a:latin typeface="Calibri"/>
                <a:ea typeface="Times New Roman"/>
              </a:rPr>
              <a:t>Embedded operating systems:</a:t>
            </a:r>
          </a:p>
          <a:p>
            <a:pPr marL="342900" indent="-342900" algn="just">
              <a:spcAft>
                <a:spcPts val="0"/>
              </a:spcAft>
            </a:pPr>
            <a:r>
              <a:rPr lang="en-IN" sz="2400" b="1" dirty="0">
                <a:solidFill>
                  <a:srgbClr val="2A2A2A"/>
                </a:solidFill>
                <a:latin typeface="Calibri"/>
                <a:ea typeface="Times New Roman"/>
              </a:rPr>
              <a:t> </a:t>
            </a:r>
            <a:r>
              <a:rPr lang="en-IN" sz="2400" dirty="0">
                <a:solidFill>
                  <a:srgbClr val="2A2A2A"/>
                </a:solidFill>
                <a:latin typeface="Calibri"/>
                <a:ea typeface="Times New Roman"/>
                <a:cs typeface="Times New Roman"/>
              </a:rPr>
              <a:t>As</a:t>
            </a:r>
            <a:r>
              <a:rPr lang="en-IN" sz="2400" dirty="0">
                <a:solidFill>
                  <a:srgbClr val="2A2A2A"/>
                </a:solidFill>
                <a:latin typeface="Calibri"/>
                <a:ea typeface="Calibri"/>
                <a:cs typeface="Times New Roman"/>
              </a:rPr>
              <a:t> the embedded systems became complex, it was inevitable to have OS which offered low latency real-time response, </a:t>
            </a:r>
            <a:r>
              <a:rPr lang="en-IN" sz="2400" dirty="0">
                <a:solidFill>
                  <a:srgbClr val="2A2A2A"/>
                </a:solidFill>
                <a:latin typeface="Calibri"/>
                <a:ea typeface="Times New Roman"/>
              </a:rPr>
              <a:t>memory protection, error checking/report and transparent </a:t>
            </a:r>
            <a:r>
              <a:rPr lang="en-IN" sz="2400" dirty="0" err="1">
                <a:solidFill>
                  <a:srgbClr val="2A2A2A"/>
                </a:solidFill>
                <a:latin typeface="Calibri"/>
                <a:ea typeface="Times New Roman"/>
              </a:rPr>
              <a:t>interprocess</a:t>
            </a:r>
            <a:r>
              <a:rPr lang="en-IN" sz="2400" dirty="0">
                <a:solidFill>
                  <a:srgbClr val="2A2A2A"/>
                </a:solidFill>
                <a:latin typeface="Calibri"/>
                <a:ea typeface="Times New Roman"/>
              </a:rPr>
              <a:t> communication.</a:t>
            </a:r>
          </a:p>
          <a:p>
            <a:pPr marL="342900" indent="-342900" algn="just">
              <a:spcAft>
                <a:spcPts val="0"/>
              </a:spcAft>
              <a:buFont typeface="Symbol"/>
              <a:buChar char=""/>
            </a:pPr>
            <a:r>
              <a:rPr lang="en-IN" sz="2400" dirty="0">
                <a:solidFill>
                  <a:srgbClr val="2A2A2A"/>
                </a:solidFill>
                <a:latin typeface="Calibri"/>
                <a:ea typeface="Calibri"/>
                <a:cs typeface="Times New Roman"/>
              </a:rPr>
              <a:t>OS like Linux embedded and Android are making inroads into places where traditionally Windows CE/</a:t>
            </a:r>
            <a:r>
              <a:rPr lang="en-IN" sz="2400" dirty="0" err="1">
                <a:solidFill>
                  <a:srgbClr val="2A2A2A"/>
                </a:solidFill>
                <a:latin typeface="Calibri"/>
                <a:ea typeface="Calibri"/>
                <a:cs typeface="Times New Roman"/>
              </a:rPr>
              <a:t>Vx</a:t>
            </a:r>
            <a:r>
              <a:rPr lang="en-IN" sz="2400" dirty="0">
                <a:solidFill>
                  <a:srgbClr val="2A2A2A"/>
                </a:solidFill>
                <a:latin typeface="Calibri"/>
                <a:ea typeface="Calibri"/>
                <a:cs typeface="Times New Roman"/>
              </a:rPr>
              <a:t> works etc., used to play.</a:t>
            </a:r>
          </a:p>
          <a:p>
            <a:pPr marL="342900" indent="-342900" algn="just">
              <a:spcAft>
                <a:spcPts val="0"/>
              </a:spcAft>
              <a:buNone/>
            </a:pPr>
            <a:endParaRPr lang="en-IN" sz="2400" dirty="0">
              <a:solidFill>
                <a:srgbClr val="2A2A2A"/>
              </a:solidFill>
              <a:latin typeface="Calibri"/>
              <a:ea typeface="Calibri"/>
              <a:cs typeface="Times New Roman"/>
            </a:endParaRPr>
          </a:p>
          <a:p>
            <a:pPr algn="just">
              <a:spcAft>
                <a:spcPts val="0"/>
              </a:spcAft>
              <a:buNone/>
            </a:pPr>
            <a:r>
              <a:rPr lang="en-IN" sz="2400" b="1" dirty="0">
                <a:solidFill>
                  <a:srgbClr val="2A2A2A"/>
                </a:solidFill>
                <a:latin typeface="Calibri"/>
                <a:ea typeface="Times New Roman"/>
              </a:rPr>
              <a:t>Embedded digital security and surveillance:</a:t>
            </a:r>
            <a:endParaRPr lang="en-IN" sz="2000" dirty="0">
              <a:latin typeface="Times New Roman"/>
              <a:ea typeface="Times New Roman"/>
            </a:endParaRPr>
          </a:p>
          <a:p>
            <a:pPr marL="342900" lvl="0" indent="-342900" algn="just">
              <a:spcAft>
                <a:spcPts val="0"/>
              </a:spcAft>
              <a:buFont typeface="Symbol"/>
              <a:buChar char=""/>
            </a:pPr>
            <a:r>
              <a:rPr lang="en-IN" sz="2400" dirty="0">
                <a:solidFill>
                  <a:srgbClr val="2A2A2A"/>
                </a:solidFill>
                <a:latin typeface="Calibri"/>
                <a:ea typeface="Times New Roman"/>
              </a:rPr>
              <a:t>Digital security and surveillance is currently in the host of new applications in the embedded arena which is benefiting from </a:t>
            </a:r>
            <a:r>
              <a:rPr lang="en-IN" sz="2400" dirty="0" err="1">
                <a:solidFill>
                  <a:srgbClr val="2A2A2A"/>
                </a:solidFill>
                <a:latin typeface="Calibri"/>
                <a:ea typeface="Times New Roman"/>
              </a:rPr>
              <a:t>multicore</a:t>
            </a:r>
            <a:r>
              <a:rPr lang="en-IN" sz="2400" dirty="0">
                <a:solidFill>
                  <a:srgbClr val="2A2A2A"/>
                </a:solidFill>
                <a:latin typeface="Calibri"/>
                <a:ea typeface="Times New Roman"/>
              </a:rPr>
              <a:t> phenomenon.</a:t>
            </a:r>
            <a:endParaRPr lang="en-IN" sz="2000" dirty="0">
              <a:latin typeface="Times New Roman"/>
              <a:ea typeface="Times New Roman"/>
            </a:endParaRPr>
          </a:p>
          <a:p>
            <a:pPr marL="342900" lvl="0" indent="-342900" algn="just">
              <a:spcAft>
                <a:spcPts val="0"/>
              </a:spcAft>
              <a:buFont typeface="Symbol"/>
              <a:buChar char=""/>
            </a:pPr>
            <a:r>
              <a:rPr lang="en-IN" sz="2400" dirty="0">
                <a:solidFill>
                  <a:srgbClr val="2A2A2A"/>
                </a:solidFill>
                <a:latin typeface="Calibri"/>
                <a:ea typeface="Times New Roman"/>
              </a:rPr>
              <a:t> The applications based on computer vision and tracking offers multiple benefits in capturing, post processing and identification and alerting of security video in real-time.</a:t>
            </a:r>
            <a:endParaRPr lang="en-IN" sz="2000" dirty="0">
              <a:latin typeface="Times New Roman"/>
              <a:ea typeface="Times New Roman"/>
            </a:endParaRPr>
          </a:p>
          <a:p>
            <a:pPr marL="342900" indent="-342900" algn="just">
              <a:spcAft>
                <a:spcPts val="0"/>
              </a:spcAft>
              <a:buFont typeface="Symbol"/>
              <a:buChar char=""/>
            </a:pPr>
            <a:endParaRPr lang="en-IN" sz="2400" b="1" dirty="0">
              <a:latin typeface="Times New Roman"/>
              <a:ea typeface="Times New Roman"/>
            </a:endParaRPr>
          </a:p>
          <a:p>
            <a:pPr lvl="0" algn="just">
              <a:spcAft>
                <a:spcPts val="0"/>
              </a:spcAft>
              <a:buNone/>
            </a:pPr>
            <a:endParaRPr lang="en-IN" dirty="0"/>
          </a:p>
          <a:p>
            <a:pPr lvl="0"/>
            <a:endParaRPr lang="en-IN" dirty="0"/>
          </a:p>
          <a:p>
            <a:pP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85728"/>
            <a:ext cx="8772556" cy="6019800"/>
          </a:xfrm>
          <a:solidFill>
            <a:srgbClr val="CAFEE5"/>
          </a:solidFill>
          <a:ln>
            <a:solidFill>
              <a:schemeClr val="accent1"/>
            </a:solidFill>
          </a:ln>
        </p:spPr>
        <p:txBody>
          <a:bodyPr/>
          <a:lstStyle/>
          <a:p>
            <a:pPr algn="just">
              <a:spcAft>
                <a:spcPts val="0"/>
              </a:spcAft>
              <a:buNone/>
            </a:pPr>
            <a:r>
              <a:rPr lang="en-IN" sz="2400" b="1" dirty="0">
                <a:solidFill>
                  <a:srgbClr val="2C2F34"/>
                </a:solidFill>
                <a:latin typeface="Calibri"/>
                <a:ea typeface="Times New Roman"/>
                <a:cs typeface="Segoe UI"/>
              </a:rPr>
              <a:t>Automation:</a:t>
            </a:r>
            <a:endParaRPr lang="en-IN" sz="2400" dirty="0">
              <a:latin typeface="Times New Roman"/>
              <a:ea typeface="Times New Roman"/>
            </a:endParaRPr>
          </a:p>
          <a:p>
            <a:r>
              <a:rPr lang="en-IN" sz="2400" dirty="0">
                <a:solidFill>
                  <a:srgbClr val="2C2F34"/>
                </a:solidFill>
                <a:latin typeface="Calibri"/>
                <a:ea typeface="Calibri"/>
                <a:cs typeface="Segoe UI"/>
              </a:rPr>
              <a:t>Automation has made its place in one of the Top most trends in Embedded System Technology due to its powerful impact in the development of the modern era with its innovative approach.</a:t>
            </a:r>
            <a:endParaRPr lang="en-IN" sz="2400" dirty="0"/>
          </a:p>
          <a:p>
            <a:pPr marL="342900" lvl="0" indent="-342900" algn="just">
              <a:spcAft>
                <a:spcPts val="0"/>
              </a:spcAft>
              <a:buFont typeface="Symbol"/>
              <a:buChar char=""/>
            </a:pPr>
            <a:r>
              <a:rPr lang="en-IN" sz="2400" dirty="0">
                <a:solidFill>
                  <a:srgbClr val="2C2F34"/>
                </a:solidFill>
                <a:latin typeface="Calibri"/>
                <a:ea typeface="Times New Roman"/>
                <a:cs typeface="Segoe UI"/>
              </a:rPr>
              <a:t>Due to the impacts and popularity of computers and robots, automation can be found in every sector of development. </a:t>
            </a:r>
          </a:p>
          <a:p>
            <a:pPr marL="342900" lvl="0" indent="-342900" algn="just">
              <a:spcAft>
                <a:spcPts val="0"/>
              </a:spcAft>
              <a:buFont typeface="Symbol"/>
              <a:buChar char=""/>
            </a:pPr>
            <a:endParaRPr lang="en-IN" sz="2400" dirty="0">
              <a:latin typeface="Times New Roman"/>
              <a:ea typeface="Times New Roman"/>
            </a:endParaRPr>
          </a:p>
          <a:p>
            <a:pPr algn="just">
              <a:spcAft>
                <a:spcPts val="0"/>
              </a:spcAft>
              <a:buNone/>
            </a:pPr>
            <a:r>
              <a:rPr lang="en-IN" sz="2400" b="1" dirty="0">
                <a:solidFill>
                  <a:srgbClr val="2C2F34"/>
                </a:solidFill>
                <a:latin typeface="Calibri"/>
                <a:ea typeface="Times New Roman"/>
                <a:cs typeface="Segoe UI"/>
              </a:rPr>
              <a:t>Automobiles:</a:t>
            </a:r>
            <a:endParaRPr lang="en-IN" sz="2400" dirty="0">
              <a:latin typeface="Times New Roman"/>
              <a:ea typeface="Times New Roman"/>
            </a:endParaRPr>
          </a:p>
          <a:p>
            <a:pPr marL="342900" lvl="0" indent="-342900" algn="just">
              <a:spcAft>
                <a:spcPts val="0"/>
              </a:spcAft>
              <a:buFont typeface="Symbol"/>
              <a:buChar char=""/>
            </a:pPr>
            <a:r>
              <a:rPr lang="en-IN" sz="2400" dirty="0">
                <a:solidFill>
                  <a:srgbClr val="2C2F34"/>
                </a:solidFill>
                <a:latin typeface="Calibri"/>
                <a:ea typeface="Times New Roman"/>
                <a:cs typeface="Segoe UI"/>
              </a:rPr>
              <a:t>Due to their various implementation uses, embedded systems are utilized in different ways like for infotainment, safety, driver awareness, and overall system control of the vehicle among a few.</a:t>
            </a:r>
            <a:endParaRPr lang="en-IN" sz="2400" dirty="0">
              <a:latin typeface="Times New Roman"/>
              <a:ea typeface="Times New Roman"/>
            </a:endParaRPr>
          </a:p>
          <a:p>
            <a:pPr marL="342900" lvl="0" indent="-342900" algn="just">
              <a:spcAft>
                <a:spcPts val="0"/>
              </a:spcAft>
              <a:buFont typeface="Symbol"/>
              <a:buChar char=""/>
            </a:pPr>
            <a:r>
              <a:rPr lang="en-IN" sz="2400" dirty="0">
                <a:solidFill>
                  <a:srgbClr val="2C2F34"/>
                </a:solidFill>
                <a:latin typeface="Calibri"/>
                <a:ea typeface="Times New Roman"/>
                <a:cs typeface="Segoe UI"/>
              </a:rPr>
              <a:t> Moreover, intelligent systems control is rapidly expanding its reach in the automobile industry with the rise of hybrid electric vehicles (HEV) and electric vehicles (EV).</a:t>
            </a:r>
            <a:endParaRPr lang="en-IN" sz="2400" dirty="0">
              <a:latin typeface="Times New Roman"/>
              <a:ea typeface="Times New Roman"/>
            </a:endParaRPr>
          </a:p>
          <a:p>
            <a:pPr lvl="0"/>
            <a:endParaRPr lang="en-IN" dirty="0"/>
          </a:p>
          <a:p>
            <a:pP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71406" y="0"/>
            <a:ext cx="8915400" cy="6715148"/>
          </a:xfrm>
          <a:solidFill>
            <a:srgbClr val="CAFEE5"/>
          </a:solidFill>
          <a:ln>
            <a:solidFill>
              <a:schemeClr val="accent1"/>
            </a:solidFill>
          </a:ln>
        </p:spPr>
        <p:txBody>
          <a:bodyPr/>
          <a:lstStyle/>
          <a:p>
            <a:pPr algn="just">
              <a:spcAft>
                <a:spcPts val="0"/>
              </a:spcAft>
              <a:buNone/>
            </a:pPr>
            <a:r>
              <a:rPr lang="en-IN" sz="2400" b="1" dirty="0">
                <a:solidFill>
                  <a:srgbClr val="2C2F34"/>
                </a:solidFill>
                <a:latin typeface="Calibri"/>
                <a:ea typeface="Times New Roman"/>
                <a:cs typeface="Segoe UI"/>
              </a:rPr>
              <a:t>Artificial Intelligence: </a:t>
            </a:r>
          </a:p>
          <a:p>
            <a:pPr algn="just">
              <a:spcAft>
                <a:spcPts val="0"/>
              </a:spcAft>
            </a:pPr>
            <a:r>
              <a:rPr lang="en-IN" sz="2400" dirty="0">
                <a:solidFill>
                  <a:srgbClr val="2C2F34"/>
                </a:solidFill>
                <a:latin typeface="Calibri"/>
                <a:ea typeface="Times New Roman"/>
                <a:cs typeface="Segoe UI"/>
              </a:rPr>
              <a:t>Artificial intelligence (AI) and its practical application are steadily gaining momentum. AI has reached almost every type of segment ranging from retail, health care, autonomous driving, e-commerce, manufacturing, supply chain, banking, etc.</a:t>
            </a:r>
            <a:endParaRPr lang="en-IN" sz="2400" dirty="0">
              <a:latin typeface="Times New Roman"/>
              <a:ea typeface="Times New Roman"/>
            </a:endParaRPr>
          </a:p>
          <a:p>
            <a:pPr marL="342900" lvl="0" indent="-342900" algn="just">
              <a:spcAft>
                <a:spcPts val="0"/>
              </a:spcAft>
              <a:buFont typeface="Symbol"/>
              <a:buChar char=""/>
            </a:pPr>
            <a:r>
              <a:rPr lang="en-IN" sz="2400" dirty="0">
                <a:solidFill>
                  <a:srgbClr val="2C2F34"/>
                </a:solidFill>
                <a:latin typeface="Calibri"/>
                <a:ea typeface="Times New Roman"/>
                <a:cs typeface="Segoe UI"/>
              </a:rPr>
              <a:t> And with the AI hardware decreasing in price as time passes, embedded designs are expected to increase AI capability to many folds.</a:t>
            </a:r>
            <a:endParaRPr lang="en-IN" sz="2400" dirty="0">
              <a:latin typeface="Times New Roman"/>
              <a:ea typeface="Times New Roman"/>
            </a:endParaRPr>
          </a:p>
          <a:p>
            <a:pPr algn="just">
              <a:spcAft>
                <a:spcPts val="0"/>
              </a:spcAft>
              <a:buNone/>
              <a:tabLst>
                <a:tab pos="2314575" algn="l"/>
              </a:tabLst>
            </a:pPr>
            <a:r>
              <a:rPr lang="en-IN" sz="2400" b="1" dirty="0">
                <a:solidFill>
                  <a:srgbClr val="2C2F34"/>
                </a:solidFill>
                <a:latin typeface="Calibri"/>
                <a:ea typeface="Times New Roman"/>
                <a:cs typeface="Segoe UI"/>
              </a:rPr>
              <a:t>System-on-Chip Solution:</a:t>
            </a:r>
          </a:p>
          <a:p>
            <a:pPr algn="just">
              <a:spcAft>
                <a:spcPts val="0"/>
              </a:spcAft>
              <a:tabLst>
                <a:tab pos="2314575" algn="l"/>
              </a:tabLst>
            </a:pPr>
            <a:r>
              <a:rPr lang="en-IN" sz="2400" b="1" dirty="0">
                <a:solidFill>
                  <a:srgbClr val="2C2F34"/>
                </a:solidFill>
                <a:latin typeface="Calibri"/>
                <a:ea typeface="Times New Roman"/>
                <a:cs typeface="Segoe UI"/>
              </a:rPr>
              <a:t> </a:t>
            </a:r>
            <a:r>
              <a:rPr lang="en-IN" sz="2400" dirty="0">
                <a:solidFill>
                  <a:srgbClr val="2C2F34"/>
                </a:solidFill>
                <a:latin typeface="Calibri"/>
                <a:ea typeface="Times New Roman"/>
                <a:cs typeface="Segoe UI"/>
              </a:rPr>
              <a:t>Embedded devices are making their presence known globally by using the SOC market. Many companies are offering </a:t>
            </a:r>
            <a:r>
              <a:rPr lang="en-IN" sz="2400" dirty="0" err="1">
                <a:solidFill>
                  <a:srgbClr val="2C2F34"/>
                </a:solidFill>
                <a:latin typeface="Calibri"/>
                <a:ea typeface="Times New Roman"/>
                <a:cs typeface="Segoe UI"/>
              </a:rPr>
              <a:t>SoC</a:t>
            </a:r>
            <a:r>
              <a:rPr lang="en-IN" sz="2400" dirty="0">
                <a:solidFill>
                  <a:srgbClr val="2C2F34"/>
                </a:solidFill>
                <a:latin typeface="Calibri"/>
                <a:ea typeface="Times New Roman"/>
                <a:cs typeface="Segoe UI"/>
              </a:rPr>
              <a:t> solutions for the embedded devices.</a:t>
            </a:r>
          </a:p>
          <a:p>
            <a:pPr marL="342900" lvl="0" indent="-342900" algn="just">
              <a:spcAft>
                <a:spcPts val="0"/>
              </a:spcAft>
              <a:buFont typeface="Symbol"/>
              <a:buChar char=""/>
            </a:pPr>
            <a:r>
              <a:rPr lang="en-IN" sz="2400" dirty="0">
                <a:solidFill>
                  <a:srgbClr val="2C2F34"/>
                </a:solidFill>
                <a:latin typeface="Calibri"/>
                <a:ea typeface="Times New Roman"/>
                <a:cs typeface="Segoe UI"/>
              </a:rPr>
              <a:t>One such solution includes ASIC having high performance, small size, low cost, and IP protection. </a:t>
            </a:r>
            <a:endParaRPr lang="en-IN" sz="2400" dirty="0">
              <a:latin typeface="Times New Roman"/>
              <a:ea typeface="Times New Roman"/>
            </a:endParaRPr>
          </a:p>
          <a:p>
            <a:pPr marL="342900" lvl="0" indent="-342900" algn="just">
              <a:spcAft>
                <a:spcPts val="0"/>
              </a:spcAft>
              <a:buFont typeface="Symbol"/>
              <a:buChar char=""/>
            </a:pPr>
            <a:r>
              <a:rPr lang="en-IN" sz="2400" dirty="0">
                <a:solidFill>
                  <a:srgbClr val="2C2F34"/>
                </a:solidFill>
                <a:latin typeface="Calibri"/>
                <a:ea typeface="Times New Roman"/>
                <a:cs typeface="Segoe UI"/>
              </a:rPr>
              <a:t>ASICs are essentially valuable for medical wearable manufacturers due to their necessary size, weight, and power requirements for their devices.</a:t>
            </a:r>
            <a:endParaRPr lang="en-IN" sz="2400" dirty="0">
              <a:latin typeface="Times New Roman"/>
              <a:ea typeface="Times New Roman"/>
            </a:endParaRPr>
          </a:p>
          <a:p>
            <a:pPr algn="just">
              <a:spcAft>
                <a:spcPts val="0"/>
              </a:spcAft>
              <a:buNone/>
            </a:pPr>
            <a:r>
              <a:rPr lang="en-US" sz="2800" b="1" dirty="0">
                <a:latin typeface="Calibri"/>
                <a:ea typeface="Times New Roman"/>
              </a:rPr>
              <a:t> </a:t>
            </a:r>
            <a:endParaRPr lang="en-IN" sz="2400" dirty="0">
              <a:latin typeface="Times New Roman"/>
              <a:ea typeface="Times New Roman"/>
            </a:endParaRPr>
          </a:p>
          <a:p>
            <a:pPr lvl="0"/>
            <a:endParaRPr lang="en-IN" dirty="0"/>
          </a:p>
          <a:p>
            <a:pP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marL="1588" lvl="0" indent="12700" algn="just">
              <a:spcBef>
                <a:spcPts val="500"/>
              </a:spcBef>
              <a:spcAft>
                <a:spcPts val="0"/>
              </a:spcAft>
              <a:buNone/>
              <a:tabLst>
                <a:tab pos="457200" algn="l"/>
              </a:tabLst>
            </a:pPr>
            <a:r>
              <a:rPr lang="en-IN" sz="2400" dirty="0">
                <a:solidFill>
                  <a:srgbClr val="1A1A1A"/>
                </a:solidFill>
                <a:latin typeface="Calibri"/>
                <a:ea typeface="Times New Roman"/>
                <a:cs typeface="Arial"/>
              </a:rPr>
              <a:t>The embedded systems which respond to real time situation with the help of its embedded software and hardware, within the specified time constraints are called real time embedded systems.</a:t>
            </a:r>
            <a:r>
              <a:rPr lang="en-IN" sz="2400" dirty="0">
                <a:solidFill>
                  <a:srgbClr val="1A1A1A"/>
                </a:solidFill>
                <a:latin typeface="Times New Roman"/>
                <a:ea typeface="Times New Roman"/>
                <a:cs typeface="Times New Roman"/>
              </a:rPr>
              <a:t> </a:t>
            </a:r>
            <a:r>
              <a:rPr lang="en-US" sz="2400" dirty="0">
                <a:latin typeface="Calibri"/>
                <a:ea typeface="Times New Roman"/>
                <a:cs typeface="Times New Roman"/>
              </a:rPr>
              <a:t>It works on the basis of real-time computing represented by a dedicated type of operating system (RTOS).</a:t>
            </a:r>
            <a:endParaRPr lang="en-IN" sz="2400" dirty="0">
              <a:latin typeface="Times New Roman"/>
              <a:ea typeface="Times New Roman"/>
              <a:cs typeface="Times New Roman"/>
            </a:endParaRPr>
          </a:p>
          <a:p>
            <a:pPr marL="228600">
              <a:spcBef>
                <a:spcPts val="500"/>
              </a:spcBef>
              <a:spcAft>
                <a:spcPts val="0"/>
              </a:spcAft>
              <a:buNone/>
            </a:pPr>
            <a:r>
              <a:rPr lang="en-US" sz="2400" dirty="0">
                <a:latin typeface="Calibri"/>
                <a:ea typeface="Times New Roman"/>
              </a:rPr>
              <a:t>Its working principles are as follows:</a:t>
            </a:r>
            <a:endParaRPr lang="en-IN" sz="2400" dirty="0">
              <a:latin typeface="Times New Roman"/>
              <a:ea typeface="Times New Roman"/>
            </a:endParaRPr>
          </a:p>
          <a:p>
            <a:pPr marL="342900" lvl="0" indent="-342900">
              <a:spcBef>
                <a:spcPts val="500"/>
              </a:spcBef>
              <a:spcAft>
                <a:spcPts val="0"/>
              </a:spcAft>
              <a:buFont typeface="Arial"/>
              <a:buChar char="•"/>
              <a:tabLst>
                <a:tab pos="457200" algn="l"/>
              </a:tabLst>
            </a:pPr>
            <a:r>
              <a:rPr lang="en-US" sz="2400" b="1" dirty="0">
                <a:latin typeface="Calibri"/>
                <a:ea typeface="Times New Roman"/>
                <a:cs typeface="Times New Roman"/>
              </a:rPr>
              <a:t>Quick response to external factors:</a:t>
            </a:r>
            <a:r>
              <a:rPr lang="en-US" sz="2400" dirty="0">
                <a:latin typeface="Calibri"/>
                <a:ea typeface="Times New Roman"/>
                <a:cs typeface="Times New Roman"/>
              </a:rPr>
              <a:t> an embedded system must work within fixed time constraints.</a:t>
            </a:r>
            <a:endParaRPr lang="en-IN" sz="2400" dirty="0">
              <a:latin typeface="Times New Roman"/>
              <a:ea typeface="Times New Roman"/>
              <a:cs typeface="Times New Roman"/>
            </a:endParaRPr>
          </a:p>
          <a:p>
            <a:pPr marL="342900" lvl="0" indent="-342900">
              <a:spcBef>
                <a:spcPts val="500"/>
              </a:spcBef>
              <a:spcAft>
                <a:spcPts val="0"/>
              </a:spcAft>
              <a:buFont typeface="Arial"/>
              <a:buChar char="•"/>
              <a:tabLst>
                <a:tab pos="457200" algn="l"/>
              </a:tabLst>
            </a:pPr>
            <a:r>
              <a:rPr lang="en-US" sz="2400" b="1" dirty="0">
                <a:latin typeface="Calibri"/>
                <a:ea typeface="Times New Roman"/>
                <a:cs typeface="Times New Roman"/>
              </a:rPr>
              <a:t>Predictability:</a:t>
            </a:r>
            <a:r>
              <a:rPr lang="en-US" sz="2400" dirty="0">
                <a:latin typeface="Calibri"/>
                <a:ea typeface="Times New Roman"/>
                <a:cs typeface="Times New Roman"/>
              </a:rPr>
              <a:t>  must be deterministic or predictable, meaning that no deviations are allowed.</a:t>
            </a:r>
            <a:endParaRPr lang="en-IN" sz="2400" dirty="0">
              <a:latin typeface="Times New Roman"/>
              <a:ea typeface="Times New Roman"/>
              <a:cs typeface="Times New Roman"/>
            </a:endParaRPr>
          </a:p>
          <a:p>
            <a:pPr marL="342900" lvl="0" indent="-342900">
              <a:spcBef>
                <a:spcPts val="500"/>
              </a:spcBef>
              <a:spcAft>
                <a:spcPts val="0"/>
              </a:spcAft>
              <a:buFont typeface="Arial"/>
              <a:buChar char="•"/>
              <a:tabLst>
                <a:tab pos="457200" algn="l"/>
              </a:tabLst>
            </a:pPr>
            <a:r>
              <a:rPr lang="en-US" sz="2400" b="1" dirty="0">
                <a:latin typeface="Calibri"/>
                <a:ea typeface="Times New Roman"/>
                <a:cs typeface="Times New Roman"/>
              </a:rPr>
              <a:t>The deadline is above all</a:t>
            </a:r>
            <a:r>
              <a:rPr lang="en-US" sz="2400" dirty="0">
                <a:latin typeface="Calibri"/>
                <a:ea typeface="Times New Roman"/>
                <a:cs typeface="Times New Roman"/>
              </a:rPr>
              <a:t>: meeting the deadline is more important than other performance characteristics.</a:t>
            </a:r>
            <a:endParaRPr lang="en-IN" sz="2400" dirty="0">
              <a:latin typeface="Times New Roman"/>
              <a:ea typeface="Times New Roman"/>
              <a:cs typeface="Times New Roman"/>
            </a:endParaRPr>
          </a:p>
          <a:p>
            <a:pPr marL="342900" lvl="0" indent="-342900">
              <a:spcBef>
                <a:spcPts val="500"/>
              </a:spcBef>
              <a:spcAft>
                <a:spcPts val="0"/>
              </a:spcAft>
              <a:buFont typeface="Arial"/>
              <a:buChar char="•"/>
              <a:tabLst>
                <a:tab pos="457200" algn="l"/>
              </a:tabLst>
            </a:pPr>
            <a:r>
              <a:rPr lang="en-US" sz="2400" b="1" dirty="0">
                <a:latin typeface="Calibri"/>
                <a:ea typeface="Times New Roman"/>
                <a:cs typeface="Times New Roman"/>
              </a:rPr>
              <a:t>Operational failures may lead to catastrophe:</a:t>
            </a:r>
            <a:r>
              <a:rPr lang="en-US" sz="2400" dirty="0">
                <a:latin typeface="Calibri"/>
                <a:ea typeface="Times New Roman"/>
                <a:cs typeface="Times New Roman"/>
              </a:rPr>
              <a:t> if a task does not meet time limits, it negatively affects users and may even lead to fatal results.</a:t>
            </a:r>
            <a:endParaRPr lang="en-IN" sz="2400" dirty="0">
              <a:latin typeface="Times New Roman"/>
              <a:ea typeface="Times New Roman"/>
              <a:cs typeface="Times New Roman"/>
            </a:endParaRPr>
          </a:p>
          <a:p>
            <a:pPr lvl="0" algn="just">
              <a:spcAft>
                <a:spcPts val="0"/>
              </a:spcAft>
              <a:buNone/>
            </a:pPr>
            <a:endParaRPr lang="en-IN" dirty="0">
              <a:latin typeface="Times New Roman"/>
              <a:ea typeface="Times New Roman"/>
              <a:cs typeface="Times New Roman"/>
            </a:endParaRPr>
          </a:p>
          <a:p>
            <a:pPr>
              <a:defRPr/>
            </a:pP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pPr algn="ctr"/>
            <a:r>
              <a:rPr lang="en-US" sz="3200" b="1" dirty="0"/>
              <a:t>Real Time Embedded Systems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Slide Number Placeholder 3"/>
          <p:cNvSpPr>
            <a:spLocks noGrp="1" noChangeArrowheads="1"/>
          </p:cNvSpPr>
          <p:nvPr>
            <p:ph type="sldNum" sz="quarter" idx="12"/>
          </p:nvPr>
        </p:nvSpPr>
        <p:spPr bwMode="auto">
          <a:noFill/>
          <a:ln>
            <a:round/>
            <a:headEnd/>
            <a:tailEnd/>
          </a:ln>
        </p:spPr>
        <p:txBody>
          <a:bodyPr/>
          <a:lstStyle/>
          <a:p>
            <a:fld id="{CAF17EA5-1B75-4D99-9686-46937441B929}" type="slidenum">
              <a:rPr lang="en-US" altLang="en-US">
                <a:latin typeface="Arial" pitchFamily="34" charset="0"/>
              </a:rPr>
              <a:pPr/>
              <a:t>2</a:t>
            </a:fld>
            <a:endParaRPr lang="en-US" altLang="en-US">
              <a:latin typeface="Arial" pitchFamily="34" charset="0"/>
            </a:endParaRPr>
          </a:p>
        </p:txBody>
      </p:sp>
      <p:sp>
        <p:nvSpPr>
          <p:cNvPr id="7173" name="Title 1"/>
          <p:cNvSpPr>
            <a:spLocks noGrp="1"/>
          </p:cNvSpPr>
          <p:nvPr>
            <p:ph type="title" idx="4294967295"/>
          </p:nvPr>
        </p:nvSpPr>
        <p:spPr>
          <a:xfrm>
            <a:off x="0" y="-71438"/>
            <a:ext cx="8229600" cy="928688"/>
          </a:xfrm>
        </p:spPr>
        <p:txBody>
          <a:bodyPr>
            <a:normAutofit/>
          </a:bodyPr>
          <a:lstStyle/>
          <a:p>
            <a:pPr eaLnBrk="1" fontAlgn="auto" hangingPunct="1">
              <a:spcAft>
                <a:spcPts val="0"/>
              </a:spcAft>
              <a:defRPr/>
            </a:pPr>
            <a:r>
              <a:rPr lang="en-US" dirty="0">
                <a:solidFill>
                  <a:schemeClr val="bg1">
                    <a:lumMod val="20000"/>
                    <a:lumOff val="80000"/>
                  </a:schemeClr>
                </a:solidFill>
              </a:rPr>
              <a:t>EMBEDDED SYSTEM</a:t>
            </a:r>
          </a:p>
        </p:txBody>
      </p:sp>
      <p:sp>
        <p:nvSpPr>
          <p:cNvPr id="13315" name="Text Box 3"/>
          <p:cNvSpPr txBox="1">
            <a:spLocks noChangeArrowheads="1"/>
          </p:cNvSpPr>
          <p:nvPr/>
        </p:nvSpPr>
        <p:spPr bwMode="auto">
          <a:xfrm>
            <a:off x="228600" y="533400"/>
            <a:ext cx="8763000" cy="2323713"/>
          </a:xfrm>
          <a:prstGeom prst="rect">
            <a:avLst/>
          </a:prstGeom>
          <a:solidFill>
            <a:srgbClr val="CAFEE5"/>
          </a:solidFill>
          <a:ln>
            <a:noFill/>
          </a:ln>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74320" indent="-274320" eaLnBrk="1" fontAlgn="auto" hangingPunct="1">
              <a:spcBef>
                <a:spcPts val="580"/>
              </a:spcBef>
              <a:spcAft>
                <a:spcPts val="0"/>
              </a:spcAft>
              <a:defRPr/>
            </a:pPr>
            <a:r>
              <a:rPr lang="en-US" sz="2800" b="1" dirty="0">
                <a:solidFill>
                  <a:srgbClr val="FF0000"/>
                </a:solidFill>
                <a:latin typeface="Calibri" pitchFamily="34" charset="0"/>
                <a:cs typeface="+mn-cs"/>
              </a:rPr>
              <a:t>What is Embedded System?</a:t>
            </a:r>
          </a:p>
          <a:p>
            <a:pPr algn="just" eaLnBrk="1" fontAlgn="auto" hangingPunct="1">
              <a:spcBef>
                <a:spcPts val="580"/>
              </a:spcBef>
              <a:spcAft>
                <a:spcPts val="0"/>
              </a:spcAft>
              <a:defRPr/>
            </a:pPr>
            <a:r>
              <a:rPr lang="en-US" sz="2800" dirty="0">
                <a:latin typeface="Calibri" pitchFamily="34" charset="0"/>
                <a:cs typeface="+mn-cs"/>
              </a:rPr>
              <a:t>Embedded system is an Electronic/Electro mechanical system which is designed to perform a specific function and is a combination of both Hardware </a:t>
            </a:r>
            <a:r>
              <a:rPr lang="en-US" sz="2800" dirty="0">
                <a:latin typeface="Calibri" pitchFamily="34" charset="0"/>
              </a:rPr>
              <a:t>and Software (</a:t>
            </a:r>
            <a:r>
              <a:rPr lang="en-US" sz="2800" dirty="0">
                <a:latin typeface="Calibri" pitchFamily="34" charset="0"/>
                <a:cs typeface="+mn-cs"/>
              </a:rPr>
              <a:t>firmware).</a:t>
            </a:r>
            <a:endParaRPr lang="en-US" dirty="0">
              <a:latin typeface="Calibri" pitchFamily="34" charset="0"/>
              <a:cs typeface="+mn-cs"/>
            </a:endParaRPr>
          </a:p>
        </p:txBody>
      </p:sp>
      <p:sp>
        <p:nvSpPr>
          <p:cNvPr id="121861" name="Rectangle 5"/>
          <p:cNvSpPr>
            <a:spLocks noChangeArrowheads="1"/>
          </p:cNvSpPr>
          <p:nvPr/>
        </p:nvSpPr>
        <p:spPr bwMode="auto">
          <a:xfrm>
            <a:off x="5943600" y="4267200"/>
            <a:ext cx="2057400" cy="2438400"/>
          </a:xfrm>
          <a:prstGeom prst="rect">
            <a:avLst/>
          </a:prstGeom>
          <a:solidFill>
            <a:srgbClr val="000080"/>
          </a:solidFill>
          <a:ln w="9525">
            <a:solidFill>
              <a:schemeClr val="tx1"/>
            </a:solidFill>
            <a:miter lim="800000"/>
            <a:headEnd/>
            <a:tailEnd/>
          </a:ln>
        </p:spPr>
        <p:txBody>
          <a:bodyPr wrap="none" anchor="ctr"/>
          <a:lstStyle/>
          <a:p>
            <a:pPr eaLnBrk="1" hangingPunct="1"/>
            <a:endParaRPr lang="en-US" altLang="en-US"/>
          </a:p>
        </p:txBody>
      </p:sp>
      <p:grpSp>
        <p:nvGrpSpPr>
          <p:cNvPr id="2" name="Group 2"/>
          <p:cNvGrpSpPr>
            <a:grpSpLocks/>
          </p:cNvGrpSpPr>
          <p:nvPr/>
        </p:nvGrpSpPr>
        <p:grpSpPr bwMode="auto">
          <a:xfrm>
            <a:off x="785786" y="3214686"/>
            <a:ext cx="7172361" cy="3267243"/>
            <a:chOff x="152400" y="3294063"/>
            <a:chExt cx="7172361" cy="3457771"/>
          </a:xfrm>
        </p:grpSpPr>
        <p:pic>
          <p:nvPicPr>
            <p:cNvPr id="121864" name="Picture 4" descr="chip"/>
            <p:cNvPicPr>
              <a:picLocks noChangeAspect="1" noChangeArrowheads="1"/>
            </p:cNvPicPr>
            <p:nvPr/>
          </p:nvPicPr>
          <p:blipFill>
            <a:blip r:embed="rId3"/>
            <a:srcRect/>
            <a:stretch>
              <a:fillRect/>
            </a:stretch>
          </p:blipFill>
          <p:spPr bwMode="auto">
            <a:xfrm>
              <a:off x="152400" y="3715950"/>
              <a:ext cx="3733800" cy="2570499"/>
            </a:xfrm>
            <a:prstGeom prst="rect">
              <a:avLst/>
            </a:prstGeom>
            <a:noFill/>
            <a:ln w="9525">
              <a:noFill/>
              <a:miter lim="800000"/>
              <a:headEnd/>
              <a:tailEnd/>
            </a:ln>
          </p:spPr>
        </p:pic>
        <p:sp>
          <p:nvSpPr>
            <p:cNvPr id="121865" name="Text Box 6"/>
            <p:cNvSpPr txBox="1">
              <a:spLocks noChangeArrowheads="1"/>
            </p:cNvSpPr>
            <p:nvPr/>
          </p:nvSpPr>
          <p:spPr bwMode="auto">
            <a:xfrm>
              <a:off x="5295936" y="4428121"/>
              <a:ext cx="2028825" cy="2323713"/>
            </a:xfrm>
            <a:prstGeom prst="rect">
              <a:avLst/>
            </a:prstGeom>
            <a:noFill/>
            <a:ln w="9525">
              <a:noFill/>
              <a:miter lim="800000"/>
              <a:headEnd/>
              <a:tailEnd/>
            </a:ln>
          </p:spPr>
          <p:txBody>
            <a:bodyPr wrap="square">
              <a:spAutoFit/>
            </a:bodyPr>
            <a:lstStyle/>
            <a:p>
              <a:pPr eaLnBrk="1" hangingPunct="1">
                <a:spcBef>
                  <a:spcPct val="50000"/>
                </a:spcBef>
              </a:pPr>
              <a:r>
                <a:rPr lang="en-US" altLang="en-US" sz="1000" b="1" dirty="0">
                  <a:solidFill>
                    <a:srgbClr val="FDF777"/>
                  </a:solidFill>
                </a:rPr>
                <a:t>SOFTWARE PROGRAM</a:t>
              </a:r>
            </a:p>
            <a:p>
              <a:pPr eaLnBrk="1" hangingPunct="1">
                <a:spcBef>
                  <a:spcPct val="50000"/>
                </a:spcBef>
              </a:pPr>
              <a:r>
                <a:rPr lang="en-US" altLang="en-US" sz="1000" dirty="0">
                  <a:solidFill>
                    <a:schemeClr val="bg1"/>
                  </a:solidFill>
                </a:rPr>
                <a:t>#include &lt;16f876a.h&gt;</a:t>
              </a:r>
              <a:br>
                <a:rPr lang="en-US" altLang="en-US" sz="1000" dirty="0">
                  <a:solidFill>
                    <a:schemeClr val="bg1"/>
                  </a:solidFill>
                </a:rPr>
              </a:br>
              <a:r>
                <a:rPr lang="en-US" altLang="en-US" sz="1000" dirty="0">
                  <a:solidFill>
                    <a:schemeClr val="bg1"/>
                  </a:solidFill>
                </a:rPr>
                <a:t>#use delay (clock=20000000)</a:t>
              </a:r>
              <a:br>
                <a:rPr lang="en-US" altLang="en-US" sz="1000" dirty="0">
                  <a:solidFill>
                    <a:schemeClr val="bg1"/>
                  </a:solidFill>
                </a:rPr>
              </a:br>
              <a:r>
                <a:rPr lang="en-US" altLang="en-US" sz="1000" dirty="0">
                  <a:solidFill>
                    <a:schemeClr val="bg1"/>
                  </a:solidFill>
                </a:rPr>
                <a:t>#byte PORTB=6</a:t>
              </a:r>
              <a:br>
                <a:rPr lang="en-US" altLang="en-US" sz="1000" dirty="0">
                  <a:solidFill>
                    <a:schemeClr val="bg1"/>
                  </a:solidFill>
                </a:rPr>
              </a:br>
              <a:r>
                <a:rPr lang="en-US" altLang="en-US" sz="1000" dirty="0">
                  <a:solidFill>
                    <a:schemeClr val="bg1"/>
                  </a:solidFill>
                </a:rPr>
                <a:t>main()</a:t>
              </a:r>
              <a:br>
                <a:rPr lang="en-US" altLang="en-US" sz="1000" dirty="0">
                  <a:solidFill>
                    <a:schemeClr val="bg1"/>
                  </a:solidFill>
                </a:rPr>
              </a:br>
              <a:r>
                <a:rPr lang="en-US" altLang="en-US" sz="1000" dirty="0">
                  <a:solidFill>
                    <a:schemeClr val="bg1"/>
                  </a:solidFill>
                </a:rPr>
                <a:t>{</a:t>
              </a:r>
              <a:br>
                <a:rPr lang="en-US" altLang="en-US" sz="1000" dirty="0">
                  <a:solidFill>
                    <a:schemeClr val="bg1"/>
                  </a:solidFill>
                </a:rPr>
              </a:br>
              <a:r>
                <a:rPr lang="en-US" altLang="en-US" sz="1000" dirty="0" err="1">
                  <a:solidFill>
                    <a:schemeClr val="bg1"/>
                  </a:solidFill>
                </a:rPr>
                <a:t>set_tris_b</a:t>
              </a:r>
              <a:r>
                <a:rPr lang="en-US" altLang="en-US" sz="1000" dirty="0">
                  <a:solidFill>
                    <a:schemeClr val="bg1"/>
                  </a:solidFill>
                </a:rPr>
                <a:t>(0);</a:t>
              </a:r>
              <a:br>
                <a:rPr lang="en-US" altLang="en-US" sz="1000" dirty="0">
                  <a:solidFill>
                    <a:schemeClr val="bg1"/>
                  </a:solidFill>
                </a:rPr>
              </a:br>
              <a:r>
                <a:rPr lang="en-US" altLang="en-US" sz="1000" dirty="0" err="1">
                  <a:solidFill>
                    <a:schemeClr val="bg1"/>
                  </a:solidFill>
                </a:rPr>
                <a:t>portb</a:t>
              </a:r>
              <a:r>
                <a:rPr lang="en-US" altLang="en-US" sz="1000" dirty="0">
                  <a:solidFill>
                    <a:schemeClr val="bg1"/>
                  </a:solidFill>
                </a:rPr>
                <a:t>=255;        //decimal</a:t>
              </a:r>
              <a:br>
                <a:rPr lang="en-US" altLang="en-US" sz="1000" dirty="0">
                  <a:solidFill>
                    <a:schemeClr val="bg1"/>
                  </a:solidFill>
                </a:rPr>
              </a:br>
              <a:r>
                <a:rPr lang="en-US" altLang="en-US" sz="1000" dirty="0" err="1">
                  <a:solidFill>
                    <a:schemeClr val="bg1"/>
                  </a:solidFill>
                </a:rPr>
                <a:t>delay_ms</a:t>
              </a:r>
              <a:r>
                <a:rPr lang="en-US" altLang="en-US" sz="1000" dirty="0">
                  <a:solidFill>
                    <a:schemeClr val="bg1"/>
                  </a:solidFill>
                </a:rPr>
                <a:t>(1000);</a:t>
              </a:r>
              <a:br>
                <a:rPr lang="en-US" altLang="en-US" sz="1000" dirty="0">
                  <a:solidFill>
                    <a:schemeClr val="bg1"/>
                  </a:solidFill>
                </a:rPr>
              </a:br>
              <a:r>
                <a:rPr lang="en-US" altLang="en-US" sz="1000" dirty="0" err="1">
                  <a:solidFill>
                    <a:schemeClr val="bg1"/>
                  </a:solidFill>
                </a:rPr>
                <a:t>portb</a:t>
              </a:r>
              <a:r>
                <a:rPr lang="en-US" altLang="en-US" sz="1000" dirty="0">
                  <a:solidFill>
                    <a:schemeClr val="bg1"/>
                  </a:solidFill>
                </a:rPr>
                <a:t>=0x55;        //hexadecimal</a:t>
              </a:r>
              <a:br>
                <a:rPr lang="en-US" altLang="en-US" sz="1000" dirty="0">
                  <a:solidFill>
                    <a:schemeClr val="bg1"/>
                  </a:solidFill>
                </a:rPr>
              </a:br>
              <a:r>
                <a:rPr lang="en-US" altLang="en-US" sz="1000" dirty="0" err="1">
                  <a:solidFill>
                    <a:schemeClr val="bg1"/>
                  </a:solidFill>
                </a:rPr>
                <a:t>delay_ms</a:t>
              </a:r>
              <a:r>
                <a:rPr lang="en-US" altLang="en-US" sz="1000" dirty="0">
                  <a:solidFill>
                    <a:schemeClr val="bg1"/>
                  </a:solidFill>
                </a:rPr>
                <a:t>(1000);</a:t>
              </a:r>
              <a:br>
                <a:rPr lang="en-US" altLang="en-US" sz="1000" dirty="0">
                  <a:solidFill>
                    <a:schemeClr val="bg1"/>
                  </a:solidFill>
                </a:rPr>
              </a:br>
              <a:r>
                <a:rPr lang="en-US" altLang="en-US" sz="1000" dirty="0" err="1">
                  <a:solidFill>
                    <a:schemeClr val="bg1"/>
                  </a:solidFill>
                </a:rPr>
                <a:t>portb</a:t>
              </a:r>
              <a:r>
                <a:rPr lang="en-US" altLang="en-US" sz="1000" dirty="0">
                  <a:solidFill>
                    <a:schemeClr val="bg1"/>
                  </a:solidFill>
                </a:rPr>
                <a:t>=0b10101010;  //binary</a:t>
              </a:r>
              <a:br>
                <a:rPr lang="en-US" altLang="en-US" sz="1000" dirty="0">
                  <a:solidFill>
                    <a:schemeClr val="bg1"/>
                  </a:solidFill>
                </a:rPr>
              </a:br>
              <a:r>
                <a:rPr lang="en-US" altLang="en-US" sz="1000" dirty="0" err="1">
                  <a:solidFill>
                    <a:schemeClr val="bg1"/>
                  </a:solidFill>
                </a:rPr>
                <a:t>delay_ms</a:t>
              </a:r>
              <a:r>
                <a:rPr lang="en-US" altLang="en-US" sz="1000" dirty="0">
                  <a:solidFill>
                    <a:schemeClr val="bg1"/>
                  </a:solidFill>
                </a:rPr>
                <a:t>(500);</a:t>
              </a:r>
              <a:br>
                <a:rPr lang="en-US" altLang="en-US" sz="1000" dirty="0">
                  <a:solidFill>
                    <a:schemeClr val="bg1"/>
                  </a:solidFill>
                </a:rPr>
              </a:br>
              <a:r>
                <a:rPr lang="en-US" altLang="en-US" sz="1000" dirty="0">
                  <a:solidFill>
                    <a:schemeClr val="bg1"/>
                  </a:solidFill>
                </a:rPr>
                <a:t>}</a:t>
              </a:r>
            </a:p>
          </p:txBody>
        </p:sp>
        <p:sp>
          <p:nvSpPr>
            <p:cNvPr id="121866" name="AutoShape 7"/>
            <p:cNvSpPr>
              <a:spLocks noChangeArrowheads="1"/>
            </p:cNvSpPr>
            <p:nvPr/>
          </p:nvSpPr>
          <p:spPr bwMode="auto">
            <a:xfrm rot="4812428">
              <a:off x="2960735" y="1576769"/>
              <a:ext cx="1409601" cy="4844189"/>
            </a:xfrm>
            <a:prstGeom prst="curvedRightArrow">
              <a:avLst>
                <a:gd name="adj1" fmla="val 63083"/>
                <a:gd name="adj2" fmla="val 126151"/>
                <a:gd name="adj3" fmla="val 33333"/>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121867" name="Text Box 9"/>
            <p:cNvSpPr txBox="1">
              <a:spLocks noChangeArrowheads="1"/>
            </p:cNvSpPr>
            <p:nvPr/>
          </p:nvSpPr>
          <p:spPr bwMode="auto">
            <a:xfrm>
              <a:off x="914400" y="4706679"/>
              <a:ext cx="2209800" cy="457260"/>
            </a:xfrm>
            <a:prstGeom prst="rect">
              <a:avLst/>
            </a:prstGeom>
            <a:noFill/>
            <a:ln w="9525">
              <a:noFill/>
              <a:miter lim="800000"/>
              <a:headEnd/>
              <a:tailEnd/>
            </a:ln>
          </p:spPr>
          <p:txBody>
            <a:bodyPr>
              <a:spAutoFit/>
            </a:bodyPr>
            <a:lstStyle/>
            <a:p>
              <a:pPr eaLnBrk="1" hangingPunct="1">
                <a:spcBef>
                  <a:spcPct val="50000"/>
                </a:spcBef>
              </a:pPr>
              <a:r>
                <a:rPr lang="en-US" altLang="en-US" b="1">
                  <a:solidFill>
                    <a:srgbClr val="FDF777"/>
                  </a:solidFill>
                </a:rPr>
                <a:t>HARDWARE</a:t>
              </a:r>
            </a:p>
          </p:txBody>
        </p:sp>
      </p:grpSp>
      <p:sp>
        <p:nvSpPr>
          <p:cNvPr id="15" name="Title 1"/>
          <p:cNvSpPr txBox="1">
            <a:spLocks/>
          </p:cNvSpPr>
          <p:nvPr/>
        </p:nvSpPr>
        <p:spPr>
          <a:xfrm>
            <a:off x="228600" y="76200"/>
            <a:ext cx="8763000" cy="495300"/>
          </a:xfrm>
          <a:prstGeom prst="rect">
            <a:avLst/>
          </a:prstGeom>
          <a:solidFill>
            <a:srgbClr val="FFFF00"/>
          </a:solidFill>
          <a:ln>
            <a:noFill/>
          </a:ln>
        </p:spPr>
        <p:txBody>
          <a:bodyPr>
            <a:normAutofit fontScale="82500" lnSpcReduction="20000"/>
          </a:bodyPr>
          <a:lst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a:lstStyle>
          <a:p>
            <a:pPr eaLnBrk="1" fontAlgn="auto" hangingPunct="1">
              <a:spcAft>
                <a:spcPts val="0"/>
              </a:spcAft>
              <a:defRPr/>
            </a:pPr>
            <a:r>
              <a:rPr lang="en-US" b="1" dirty="0">
                <a:solidFill>
                  <a:srgbClr val="7030A0"/>
                </a:solidFill>
              </a:rPr>
              <a:t>Introduction to Embedded System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fade">
                                      <p:cBhvr>
                                        <p:cTn id="7" dur="800" decel="100000"/>
                                        <p:tgtEl>
                                          <p:spTgt spid="13315">
                                            <p:txEl>
                                              <p:pRg st="0" end="0"/>
                                            </p:txEl>
                                          </p:spTgt>
                                        </p:tgtEl>
                                      </p:cBhvr>
                                    </p:animEffect>
                                    <p:anim calcmode="lin" valueType="num">
                                      <p:cBhvr>
                                        <p:cTn id="8" dur="800" decel="100000" fill="hold"/>
                                        <p:tgtEl>
                                          <p:spTgt spid="13315">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13315">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13315">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315">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315">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nodeType="clickEffect">
                                  <p:stCondLst>
                                    <p:cond delay="0"/>
                                  </p:stCondLst>
                                  <p:childTnLst>
                                    <p:set>
                                      <p:cBhvr>
                                        <p:cTn id="16" dur="1" fill="hold">
                                          <p:stCondLst>
                                            <p:cond delay="0"/>
                                          </p:stCondLst>
                                        </p:cTn>
                                        <p:tgtEl>
                                          <p:spTgt spid="13315">
                                            <p:txEl>
                                              <p:pRg st="1" end="1"/>
                                            </p:txEl>
                                          </p:spTgt>
                                        </p:tgtEl>
                                        <p:attrNameLst>
                                          <p:attrName>style.visibility</p:attrName>
                                        </p:attrNameLst>
                                      </p:cBhvr>
                                      <p:to>
                                        <p:strVal val="visible"/>
                                      </p:to>
                                    </p:set>
                                    <p:animEffect transition="in" filter="fade">
                                      <p:cBhvr>
                                        <p:cTn id="17" dur="800" decel="100000"/>
                                        <p:tgtEl>
                                          <p:spTgt spid="13315">
                                            <p:txEl>
                                              <p:pRg st="1" end="1"/>
                                            </p:txEl>
                                          </p:spTgt>
                                        </p:tgtEl>
                                      </p:cBhvr>
                                    </p:animEffect>
                                    <p:anim calcmode="lin" valueType="num">
                                      <p:cBhvr>
                                        <p:cTn id="18" dur="800" decel="100000" fill="hold"/>
                                        <p:tgtEl>
                                          <p:spTgt spid="13315">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13315">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13315">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3315">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3315">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anim calcmode="lin" valueType="num">
                                      <p:cBhvr>
                                        <p:cTn id="29" dur="1000" fill="hold"/>
                                        <p:tgtEl>
                                          <p:spTgt spid="2"/>
                                        </p:tgtEl>
                                        <p:attrNameLst>
                                          <p:attrName>style.rotation</p:attrName>
                                        </p:attrNameLst>
                                      </p:cBhvr>
                                      <p:tavLst>
                                        <p:tav tm="0">
                                          <p:val>
                                            <p:fltVal val="90"/>
                                          </p:val>
                                        </p:tav>
                                        <p:tav tm="100000">
                                          <p:val>
                                            <p:fltVal val="0"/>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a:spcAft>
                <a:spcPts val="0"/>
              </a:spcAft>
              <a:buNone/>
            </a:pPr>
            <a:r>
              <a:rPr lang="en-US" sz="2400" dirty="0">
                <a:latin typeface="Calibri"/>
                <a:ea typeface="Times New Roman"/>
              </a:rPr>
              <a:t>Real-time embedded systems fall into following three categories depending on the acceptability of violation of time constraints:</a:t>
            </a:r>
            <a:r>
              <a:rPr lang="en-US" sz="2400" b="1" dirty="0">
                <a:latin typeface="Calibri"/>
                <a:ea typeface="Times New Roman"/>
              </a:rPr>
              <a:t> </a:t>
            </a:r>
            <a:r>
              <a:rPr lang="en-US" sz="2400" dirty="0">
                <a:latin typeface="Calibri"/>
                <a:ea typeface="Times New Roman"/>
              </a:rPr>
              <a:t> </a:t>
            </a:r>
            <a:endParaRPr lang="en-IN" sz="2000" dirty="0">
              <a:latin typeface="Times New Roman"/>
              <a:ea typeface="Times New Roman"/>
            </a:endParaRPr>
          </a:p>
          <a:p>
            <a:pPr marL="0" lvl="0" indent="0">
              <a:spcBef>
                <a:spcPts val="500"/>
              </a:spcBef>
              <a:spcAft>
                <a:spcPts val="0"/>
              </a:spcAft>
              <a:buNone/>
              <a:tabLst>
                <a:tab pos="457200" algn="l"/>
              </a:tabLst>
            </a:pPr>
            <a:r>
              <a:rPr lang="en-US" sz="2400" dirty="0">
                <a:solidFill>
                  <a:srgbClr val="FF0000"/>
                </a:solidFill>
                <a:latin typeface="Calibri"/>
                <a:ea typeface="Times New Roman"/>
                <a:cs typeface="Times New Roman"/>
              </a:rPr>
              <a:t>A) Soft</a:t>
            </a:r>
            <a:endParaRPr lang="en-IN" sz="2000" dirty="0">
              <a:solidFill>
                <a:srgbClr val="FF0000"/>
              </a:solidFill>
              <a:latin typeface="Times New Roman"/>
              <a:ea typeface="Times New Roman"/>
              <a:cs typeface="Times New Roman"/>
            </a:endParaRPr>
          </a:p>
          <a:p>
            <a:pPr marL="0" lvl="0" indent="0">
              <a:spcBef>
                <a:spcPts val="500"/>
              </a:spcBef>
              <a:spcAft>
                <a:spcPts val="0"/>
              </a:spcAft>
              <a:buNone/>
              <a:tabLst>
                <a:tab pos="457200" algn="l"/>
              </a:tabLst>
            </a:pPr>
            <a:r>
              <a:rPr lang="en-US" sz="2400" dirty="0">
                <a:solidFill>
                  <a:srgbClr val="FF0000"/>
                </a:solidFill>
                <a:latin typeface="Calibri"/>
                <a:ea typeface="Times New Roman"/>
                <a:cs typeface="Times New Roman"/>
              </a:rPr>
              <a:t>B) Firm </a:t>
            </a:r>
            <a:endParaRPr lang="en-IN" sz="2000" dirty="0">
              <a:solidFill>
                <a:srgbClr val="FF0000"/>
              </a:solidFill>
              <a:latin typeface="Times New Roman"/>
              <a:ea typeface="Times New Roman"/>
              <a:cs typeface="Times New Roman"/>
            </a:endParaRPr>
          </a:p>
          <a:p>
            <a:pPr marL="0" lvl="0" indent="0">
              <a:spcBef>
                <a:spcPts val="500"/>
              </a:spcBef>
              <a:spcAft>
                <a:spcPts val="0"/>
              </a:spcAft>
              <a:buNone/>
              <a:tabLst>
                <a:tab pos="457200" algn="l"/>
              </a:tabLst>
            </a:pPr>
            <a:r>
              <a:rPr lang="en-US" sz="2400" dirty="0">
                <a:solidFill>
                  <a:srgbClr val="FF0000"/>
                </a:solidFill>
                <a:latin typeface="Calibri"/>
                <a:ea typeface="Times New Roman"/>
                <a:cs typeface="Times New Roman"/>
              </a:rPr>
              <a:t>C) Hard</a:t>
            </a:r>
            <a:endParaRPr lang="en-IN" sz="2000" dirty="0">
              <a:solidFill>
                <a:srgbClr val="FF0000"/>
              </a:solidFill>
              <a:latin typeface="Times New Roman"/>
              <a:ea typeface="Times New Roman"/>
              <a:cs typeface="Times New Roman"/>
            </a:endParaRPr>
          </a:p>
          <a:p>
            <a:pPr>
              <a:buNone/>
              <a:defRPr/>
            </a:pP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US" sz="3200" b="1" dirty="0"/>
              <a:t>Categories of Real Time Embedded Systems</a:t>
            </a:r>
            <a:endParaRPr lang="en-IN" sz="3200" dirty="0"/>
          </a:p>
        </p:txBody>
      </p:sp>
      <p:pic>
        <p:nvPicPr>
          <p:cNvPr id="4" name="Picture 3"/>
          <p:cNvPicPr/>
          <p:nvPr/>
        </p:nvPicPr>
        <p:blipFill>
          <a:blip r:embed="rId2"/>
          <a:srcRect/>
          <a:stretch>
            <a:fillRect/>
          </a:stretch>
        </p:blipFill>
        <p:spPr bwMode="auto">
          <a:xfrm>
            <a:off x="1500166" y="1571612"/>
            <a:ext cx="7215238" cy="5072098"/>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7158" y="142852"/>
            <a:ext cx="8429684" cy="6500834"/>
          </a:xfrm>
          <a:solidFill>
            <a:srgbClr val="CAFEE5"/>
          </a:solidFill>
        </p:spPr>
        <p:txBody>
          <a:bodyPr/>
          <a:lstStyle/>
          <a:p>
            <a:pPr marL="0" lvl="0" indent="0" algn="just">
              <a:spcAft>
                <a:spcPts val="0"/>
              </a:spcAft>
              <a:buNone/>
            </a:pPr>
            <a:r>
              <a:rPr lang="en-IN" sz="2400" b="1" dirty="0">
                <a:solidFill>
                  <a:srgbClr val="FF0000"/>
                </a:solidFill>
                <a:latin typeface="Calibri"/>
                <a:ea typeface="Calibri"/>
              </a:rPr>
              <a:t>a) Soft Real Time E.S:</a:t>
            </a:r>
            <a:r>
              <a:rPr lang="en-IN" sz="2400" dirty="0">
                <a:solidFill>
                  <a:srgbClr val="FF0000"/>
                </a:solidFill>
                <a:latin typeface="Calibri"/>
                <a:ea typeface="Calibri"/>
              </a:rPr>
              <a:t> </a:t>
            </a:r>
            <a:r>
              <a:rPr lang="en-IN" sz="2400" dirty="0">
                <a:solidFill>
                  <a:srgbClr val="000000"/>
                </a:solidFill>
                <a:latin typeface="Calibri"/>
                <a:ea typeface="Calibri"/>
              </a:rPr>
              <a:t>A Real time system in which, the violation of time constraints will cause only the degraded quality, but the system can continue to operate is known as a Soft real time system. </a:t>
            </a:r>
          </a:p>
          <a:p>
            <a:pPr marL="342900" indent="-342900" algn="just">
              <a:spcAft>
                <a:spcPts val="0"/>
              </a:spcAft>
            </a:pPr>
            <a:r>
              <a:rPr lang="en-IN" sz="2400" dirty="0">
                <a:solidFill>
                  <a:srgbClr val="000000"/>
                </a:solidFill>
                <a:latin typeface="Calibri"/>
                <a:ea typeface="Calibri"/>
              </a:rPr>
              <a:t>E</a:t>
            </a:r>
            <a:r>
              <a:rPr lang="en-US" sz="2400" dirty="0" err="1">
                <a:solidFill>
                  <a:srgbClr val="000000"/>
                </a:solidFill>
                <a:latin typeface="Calibri"/>
                <a:ea typeface="Calibri"/>
              </a:rPr>
              <a:t>xceeding</a:t>
            </a:r>
            <a:r>
              <a:rPr lang="en-US" sz="2400" dirty="0">
                <a:solidFill>
                  <a:srgbClr val="000000"/>
                </a:solidFill>
                <a:latin typeface="Calibri"/>
                <a:ea typeface="Calibri"/>
              </a:rPr>
              <a:t> the deadline is acceptable in these systems. Response failures of soft real-time systems diminish user experience, but they don’t reduce the performance value at once.</a:t>
            </a:r>
          </a:p>
          <a:p>
            <a:pPr marL="342900" indent="-342900" algn="just">
              <a:spcAft>
                <a:spcPts val="0"/>
              </a:spcAft>
            </a:pPr>
            <a:r>
              <a:rPr lang="en-US" sz="2400" dirty="0">
                <a:solidFill>
                  <a:srgbClr val="000000"/>
                </a:solidFill>
                <a:latin typeface="Calibri"/>
                <a:ea typeface="Calibri"/>
              </a:rPr>
              <a:t> If such a system fails to meet a deadline, it will either recover or gradually diminish its operation. </a:t>
            </a:r>
            <a:r>
              <a:rPr lang="en-IN" sz="2400" dirty="0">
                <a:solidFill>
                  <a:srgbClr val="000000"/>
                </a:solidFill>
                <a:latin typeface="Calibri"/>
                <a:ea typeface="Calibri"/>
              </a:rPr>
              <a:t>In soft real-time systems, the design focus is to offer a guaranteed bandwidth to each real-time task and to distribute the resources to the tasks.</a:t>
            </a:r>
          </a:p>
          <a:p>
            <a:pPr marL="342900" indent="-342900" algn="just">
              <a:spcAft>
                <a:spcPts val="0"/>
              </a:spcAft>
              <a:buNone/>
            </a:pPr>
            <a:r>
              <a:rPr lang="en-IN" sz="2400" dirty="0">
                <a:solidFill>
                  <a:srgbClr val="000000"/>
                </a:solidFill>
                <a:latin typeface="Calibri"/>
                <a:ea typeface="Calibri"/>
              </a:rPr>
              <a:t>Ex: TV</a:t>
            </a:r>
            <a:r>
              <a:rPr lang="en-US" sz="2400" dirty="0">
                <a:solidFill>
                  <a:srgbClr val="000000"/>
                </a:solidFill>
                <a:latin typeface="Calibri"/>
                <a:ea typeface="Calibri"/>
              </a:rPr>
              <a:t> router boxes and gaming consoles refer to soft real-time embedded systems. Time lags in their operation may happen, but they have either insignificant or no consequences, </a:t>
            </a:r>
            <a:r>
              <a:rPr lang="en-IN" sz="2400" dirty="0">
                <a:solidFill>
                  <a:srgbClr val="000000"/>
                </a:solidFill>
                <a:latin typeface="Calibri"/>
                <a:ea typeface="Calibri"/>
              </a:rPr>
              <a:t>Microwave Oven, washing machine, TV remote etc.</a:t>
            </a:r>
            <a:r>
              <a:rPr lang="en-IN" sz="2800" dirty="0">
                <a:solidFill>
                  <a:srgbClr val="000000"/>
                </a:solidFill>
                <a:latin typeface="Calibri"/>
                <a:ea typeface="Calibri"/>
              </a:rPr>
              <a:t> </a:t>
            </a:r>
            <a:endParaRPr lang="en-IN" sz="2400" dirty="0">
              <a:solidFill>
                <a:srgbClr val="000000"/>
              </a:solidFill>
              <a:latin typeface="Times New Roman"/>
              <a:ea typeface="Calibri"/>
            </a:endParaRPr>
          </a:p>
          <a:p>
            <a:endParaRPr lang="en-IN"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85720" y="285728"/>
            <a:ext cx="8501122" cy="6286544"/>
          </a:xfrm>
          <a:solidFill>
            <a:srgbClr val="CAFEE5"/>
          </a:solidFill>
        </p:spPr>
        <p:txBody>
          <a:bodyPr/>
          <a:lstStyle/>
          <a:p>
            <a:pPr marL="342900" lvl="0" indent="-342900" algn="just">
              <a:spcAft>
                <a:spcPts val="0"/>
              </a:spcAft>
              <a:buNone/>
            </a:pPr>
            <a:r>
              <a:rPr lang="en-IN" sz="2400" b="1" dirty="0">
                <a:solidFill>
                  <a:srgbClr val="FF0000"/>
                </a:solidFill>
                <a:latin typeface="Calibri"/>
                <a:ea typeface="Calibri"/>
              </a:rPr>
              <a:t>b) Firm Real Time E.S:</a:t>
            </a:r>
            <a:r>
              <a:rPr lang="en-IN" sz="2400" b="1" dirty="0">
                <a:solidFill>
                  <a:srgbClr val="000000"/>
                </a:solidFill>
                <a:latin typeface="Calibri"/>
                <a:ea typeface="Calibri"/>
              </a:rPr>
              <a:t> </a:t>
            </a:r>
            <a:r>
              <a:rPr lang="en-IN" sz="2400" dirty="0">
                <a:solidFill>
                  <a:srgbClr val="000000"/>
                </a:solidFill>
                <a:latin typeface="Calibri"/>
                <a:ea typeface="Calibri"/>
              </a:rPr>
              <a:t>A Real time system in which, the violation of time constraints </a:t>
            </a:r>
            <a:r>
              <a:rPr lang="en-US" sz="2400" dirty="0">
                <a:solidFill>
                  <a:srgbClr val="000000"/>
                </a:solidFill>
                <a:latin typeface="Calibri"/>
                <a:ea typeface="Calibri"/>
              </a:rPr>
              <a:t>don’t result in harmful effects, but system loses its performance value is known as Firm Real time system. Exceeding the deadline is occasionally permitted in these systems, though it is undesirable.</a:t>
            </a:r>
            <a:endParaRPr lang="en-IN" sz="2400" dirty="0">
              <a:solidFill>
                <a:srgbClr val="000000"/>
              </a:solidFill>
              <a:latin typeface="Times New Roman"/>
              <a:ea typeface="Calibri"/>
            </a:endParaRPr>
          </a:p>
          <a:p>
            <a:pPr marL="457200" algn="just">
              <a:spcAft>
                <a:spcPts val="0"/>
              </a:spcAft>
            </a:pPr>
            <a:r>
              <a:rPr lang="en-IN" sz="2400" dirty="0">
                <a:solidFill>
                  <a:srgbClr val="000000"/>
                </a:solidFill>
                <a:latin typeface="Calibri"/>
                <a:ea typeface="Calibri"/>
                <a:cs typeface="Arial"/>
              </a:rPr>
              <a:t>Every firm real-time task is associated with some predefined deadline before which it is required to produce its results. If it does not complete within its deadline, the system doesn’t fail but the late results are merely discarded. In other words, the utility of the results computed by a firm real-time task becomes zero after the deadline. </a:t>
            </a:r>
            <a:endParaRPr lang="en-IN" sz="2400" dirty="0">
              <a:solidFill>
                <a:srgbClr val="000000"/>
              </a:solidFill>
              <a:latin typeface="Times New Roman"/>
              <a:ea typeface="Calibri"/>
            </a:endParaRPr>
          </a:p>
          <a:p>
            <a:pPr marL="457200" algn="just">
              <a:spcBef>
                <a:spcPts val="500"/>
              </a:spcBef>
              <a:spcAft>
                <a:spcPts val="0"/>
              </a:spcAft>
              <a:buNone/>
            </a:pPr>
            <a:r>
              <a:rPr lang="en-IN" sz="2400" dirty="0">
                <a:latin typeface="Calibri"/>
                <a:ea typeface="Times New Roman"/>
                <a:cs typeface="Arial"/>
              </a:rPr>
              <a:t>Ex: </a:t>
            </a:r>
            <a:r>
              <a:rPr lang="en-US" sz="2400" dirty="0">
                <a:latin typeface="Calibri"/>
                <a:ea typeface="Times New Roman"/>
              </a:rPr>
              <a:t>Manufacturing robots refer to this category, </a:t>
            </a:r>
            <a:r>
              <a:rPr lang="en-IN" sz="2400" dirty="0">
                <a:latin typeface="Calibri"/>
                <a:ea typeface="Times New Roman"/>
                <a:cs typeface="Arial"/>
              </a:rPr>
              <a:t> A video conferencing application, Satellite-based surveillance applications</a:t>
            </a:r>
            <a:endParaRPr lang="en-IN" sz="2400" dirty="0">
              <a:latin typeface="Times New Roman"/>
              <a:ea typeface="Times New Roman"/>
            </a:endParaRPr>
          </a:p>
          <a:p>
            <a:endParaRPr lang="en-IN"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282" y="214290"/>
            <a:ext cx="8715436" cy="6357982"/>
          </a:xfrm>
          <a:solidFill>
            <a:srgbClr val="CAFEE5"/>
          </a:solidFill>
        </p:spPr>
        <p:txBody>
          <a:bodyPr/>
          <a:lstStyle/>
          <a:p>
            <a:pPr marL="342900" lvl="0" indent="-342900" algn="just">
              <a:spcAft>
                <a:spcPts val="0"/>
              </a:spcAft>
              <a:buNone/>
            </a:pPr>
            <a:r>
              <a:rPr lang="en-IN" sz="2400" b="1" dirty="0">
                <a:solidFill>
                  <a:srgbClr val="FF0000"/>
                </a:solidFill>
                <a:latin typeface="Calibri"/>
                <a:ea typeface="Calibri"/>
              </a:rPr>
              <a:t>c) Hard Real Time E.S:</a:t>
            </a:r>
            <a:r>
              <a:rPr lang="en-IN" sz="2400" dirty="0">
                <a:solidFill>
                  <a:srgbClr val="000000"/>
                </a:solidFill>
                <a:latin typeface="Calibri"/>
                <a:ea typeface="Calibri"/>
              </a:rPr>
              <a:t> A Real time system in which, the violation of time constraints will cause critical failure and loss of life or property  damage  or  catastrophe  is  known  as  a  Hard  Real  time system. </a:t>
            </a:r>
            <a:endParaRPr lang="en-IN" sz="2400" dirty="0">
              <a:solidFill>
                <a:srgbClr val="000000"/>
              </a:solidFill>
              <a:latin typeface="Times New Roman"/>
              <a:ea typeface="Calibri"/>
            </a:endParaRPr>
          </a:p>
          <a:p>
            <a:pPr marL="457200" algn="just">
              <a:spcAft>
                <a:spcPts val="0"/>
              </a:spcAft>
            </a:pPr>
            <a:r>
              <a:rPr lang="en-US" sz="2400" dirty="0">
                <a:solidFill>
                  <a:srgbClr val="000000"/>
                </a:solidFill>
                <a:latin typeface="Calibri"/>
                <a:ea typeface="Calibri"/>
              </a:rPr>
              <a:t>For such built-in systems, it’s crucial that the deadline is met in all cases. </a:t>
            </a:r>
            <a:r>
              <a:rPr lang="en-IN" sz="2400" dirty="0">
                <a:solidFill>
                  <a:srgbClr val="000000"/>
                </a:solidFill>
                <a:latin typeface="Calibri"/>
                <a:ea typeface="Calibri"/>
              </a:rPr>
              <a:t>These systems usually interact directly with physical hardware instead of through a human being. The hardware and software of hard real-time systems must allow a worst case execution (WCET) analysis that guarantees the execution be completed within a deadline. The chip selection and RTOS selection become important factors for hard real-time system design.</a:t>
            </a:r>
            <a:endParaRPr lang="en-IN" sz="2400" dirty="0">
              <a:solidFill>
                <a:srgbClr val="000000"/>
              </a:solidFill>
              <a:latin typeface="Times New Roman"/>
              <a:ea typeface="Calibri"/>
            </a:endParaRPr>
          </a:p>
          <a:p>
            <a:pPr marL="457200" algn="just">
              <a:spcBef>
                <a:spcPts val="500"/>
              </a:spcBef>
              <a:spcAft>
                <a:spcPts val="0"/>
              </a:spcAft>
              <a:buNone/>
            </a:pPr>
            <a:r>
              <a:rPr lang="en-IN" sz="2400" dirty="0">
                <a:latin typeface="Calibri"/>
                <a:ea typeface="Times New Roman"/>
              </a:rPr>
              <a:t>Ex: </a:t>
            </a:r>
            <a:r>
              <a:rPr lang="en-US" sz="2400" dirty="0">
                <a:latin typeface="Calibri"/>
                <a:ea typeface="Times New Roman"/>
              </a:rPr>
              <a:t>An air defense system that needs to detect and intercept an attacking missile within no-time.</a:t>
            </a:r>
            <a:r>
              <a:rPr lang="en-IN" sz="2400" dirty="0">
                <a:latin typeface="Calibri"/>
                <a:ea typeface="Times New Roman"/>
              </a:rPr>
              <a:t> </a:t>
            </a:r>
            <a:r>
              <a:rPr lang="en-US" sz="2400" dirty="0">
                <a:latin typeface="Calibri"/>
                <a:ea typeface="Times New Roman"/>
              </a:rPr>
              <a:t>Other examples are airplane sensors or self-driving car control systems, A</a:t>
            </a:r>
            <a:r>
              <a:rPr lang="en-IN" sz="2400" dirty="0">
                <a:latin typeface="Calibri"/>
                <a:ea typeface="Times New Roman"/>
              </a:rPr>
              <a:t>alarm  during   a  Gas  leakage, car  airbag control system, Failure in  RADAR functioning etc. </a:t>
            </a:r>
            <a:endParaRPr lang="en-IN" sz="2400" dirty="0">
              <a:solidFill>
                <a:srgbClr val="000000"/>
              </a:solidFill>
              <a:latin typeface="Times New Roman"/>
              <a:ea typeface="Calibri"/>
            </a:endParaRPr>
          </a:p>
          <a:p>
            <a:pPr algn="just"/>
            <a:endParaRPr lang="en-IN"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a:spcAft>
                <a:spcPts val="0"/>
              </a:spcAft>
              <a:buNone/>
            </a:pPr>
            <a:r>
              <a:rPr lang="en-US" sz="2400" b="1" dirty="0">
                <a:solidFill>
                  <a:srgbClr val="FF0000"/>
                </a:solidFill>
                <a:latin typeface="Calibri"/>
                <a:ea typeface="Times New Roman"/>
              </a:rPr>
              <a:t>Physical Constraints:</a:t>
            </a:r>
            <a:endParaRPr lang="en-IN" sz="2000" dirty="0">
              <a:solidFill>
                <a:srgbClr val="FF0000"/>
              </a:solidFill>
              <a:latin typeface="Times New Roman"/>
              <a:ea typeface="Times New Roman"/>
            </a:endParaRPr>
          </a:p>
          <a:p>
            <a:pPr algn="just">
              <a:spcAft>
                <a:spcPts val="0"/>
              </a:spcAft>
              <a:buNone/>
            </a:pPr>
            <a:r>
              <a:rPr lang="en-US" sz="2400" dirty="0">
                <a:latin typeface="Calibri"/>
                <a:ea typeface="Times New Roman"/>
              </a:rPr>
              <a:t>These refer to hardware components and external environmental factors. The following conditions should be satisfied to design an ES:</a:t>
            </a:r>
            <a:endParaRPr lang="en-IN" sz="2000"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Definite device size</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Spatial constraints for device installation</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Limited memory and power consumption</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Certain environmental conditions for device operation (temperature, humidity, pressure)</a:t>
            </a:r>
            <a:endParaRPr lang="en-IN" sz="2000" dirty="0">
              <a:latin typeface="Times New Roman"/>
              <a:ea typeface="Times New Roman"/>
              <a:cs typeface="Times New Roman"/>
            </a:endParaRPr>
          </a:p>
          <a:p>
            <a:pPr algn="just">
              <a:spcAft>
                <a:spcPts val="0"/>
              </a:spcAft>
              <a:buNone/>
            </a:pPr>
            <a:r>
              <a:rPr lang="en-US" sz="2400" b="1" dirty="0">
                <a:solidFill>
                  <a:srgbClr val="FF0000"/>
                </a:solidFill>
                <a:latin typeface="Calibri"/>
                <a:ea typeface="Times New Roman"/>
              </a:rPr>
              <a:t>Timing Constraints:</a:t>
            </a:r>
            <a:endParaRPr lang="en-IN" sz="2000" dirty="0">
              <a:solidFill>
                <a:srgbClr val="FF0000"/>
              </a:solidFill>
              <a:latin typeface="Times New Roman"/>
              <a:ea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Real-time systems must respond to events within predefined time limits. </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challenge for developers is to create a system capable of meeting the deadline under any conditions. </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They must do accurate calculations and build the appropriate task scheduling system to succeed.</a:t>
            </a:r>
            <a:endParaRPr lang="en-IN" sz="2000" dirty="0">
              <a:latin typeface="Times New Roman"/>
              <a:ea typeface="Times New Roman"/>
              <a:cs typeface="Times New Roman"/>
            </a:endParaRPr>
          </a:p>
          <a:p>
            <a:pPr>
              <a:defRPr/>
            </a:pP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pPr algn="ctr"/>
            <a:r>
              <a:rPr lang="en-US" sz="3200" b="1" dirty="0">
                <a:solidFill>
                  <a:srgbClr val="002060"/>
                </a:solidFill>
              </a:rPr>
              <a:t>Constraints of Real Time Embedded Systems</a:t>
            </a:r>
            <a:endParaRPr lang="en-IN" sz="3200" dirty="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357166"/>
            <a:ext cx="8858312" cy="6500834"/>
          </a:xfrm>
          <a:solidFill>
            <a:srgbClr val="CAFEE5"/>
          </a:solidFill>
          <a:ln>
            <a:solidFill>
              <a:schemeClr val="accent1"/>
            </a:solidFill>
          </a:ln>
        </p:spPr>
        <p:txBody>
          <a:bodyPr/>
          <a:lstStyle/>
          <a:p>
            <a:pPr>
              <a:spcAft>
                <a:spcPts val="0"/>
              </a:spcAft>
              <a:buNone/>
            </a:pPr>
            <a:r>
              <a:rPr lang="en-US" sz="2800" b="1" dirty="0">
                <a:solidFill>
                  <a:srgbClr val="0070C0"/>
                </a:solidFill>
                <a:latin typeface="Calibri"/>
                <a:ea typeface="Times New Roman"/>
              </a:rPr>
              <a:t>Task Scheduling Algorithms_</a:t>
            </a:r>
            <a:endParaRPr lang="en-IN" sz="2400" b="1" dirty="0">
              <a:solidFill>
                <a:srgbClr val="0070C0"/>
              </a:solidFill>
              <a:latin typeface="Times New Roman"/>
              <a:ea typeface="Times New Roman"/>
            </a:endParaRPr>
          </a:p>
          <a:p>
            <a:pPr marL="0" indent="0" algn="just">
              <a:spcAft>
                <a:spcPts val="0"/>
              </a:spcAft>
              <a:buNone/>
            </a:pPr>
            <a:r>
              <a:rPr lang="en-US" sz="2400" dirty="0">
                <a:latin typeface="Calibri"/>
                <a:ea typeface="Times New Roman"/>
              </a:rPr>
              <a:t>RTOS comprise scheduling </a:t>
            </a:r>
            <a:r>
              <a:rPr lang="en-US" sz="2400" b="1" dirty="0">
                <a:latin typeface="Calibri"/>
                <a:ea typeface="Times New Roman"/>
              </a:rPr>
              <a:t>algorithms</a:t>
            </a:r>
            <a:r>
              <a:rPr lang="en-US" sz="2400" dirty="0">
                <a:latin typeface="Calibri"/>
                <a:ea typeface="Times New Roman"/>
              </a:rPr>
              <a:t> that are responsible for managing </a:t>
            </a:r>
            <a:r>
              <a:rPr lang="en-US" sz="2400" u="sng" dirty="0">
                <a:latin typeface="Calibri"/>
                <a:ea typeface="Times New Roman"/>
              </a:rPr>
              <a:t>timing constraints</a:t>
            </a:r>
            <a:r>
              <a:rPr lang="en-US" sz="2400" dirty="0">
                <a:latin typeface="Calibri"/>
                <a:ea typeface="Times New Roman"/>
              </a:rPr>
              <a:t>.</a:t>
            </a:r>
            <a:r>
              <a:rPr lang="en-US" sz="2400" dirty="0">
                <a:solidFill>
                  <a:srgbClr val="000000"/>
                </a:solidFill>
                <a:latin typeface="Calibri"/>
              </a:rPr>
              <a:t> </a:t>
            </a:r>
            <a:r>
              <a:rPr lang="en-US" sz="2400" dirty="0">
                <a:latin typeface="Calibri"/>
                <a:ea typeface="Times New Roman"/>
              </a:rPr>
              <a:t>There are </a:t>
            </a:r>
            <a:r>
              <a:rPr lang="en-US" sz="2400" i="1" dirty="0">
                <a:latin typeface="Calibri"/>
                <a:ea typeface="Times New Roman"/>
              </a:rPr>
              <a:t>preemptive </a:t>
            </a:r>
            <a:r>
              <a:rPr lang="en-US" sz="2400" dirty="0">
                <a:latin typeface="Calibri"/>
                <a:ea typeface="Times New Roman"/>
              </a:rPr>
              <a:t>and </a:t>
            </a:r>
            <a:r>
              <a:rPr lang="en-US" sz="2400" i="1" dirty="0">
                <a:latin typeface="Calibri"/>
                <a:ea typeface="Times New Roman"/>
              </a:rPr>
              <a:t>non- preemptive </a:t>
            </a:r>
            <a:r>
              <a:rPr lang="en-US" sz="2400" dirty="0">
                <a:latin typeface="Calibri"/>
                <a:ea typeface="Times New Roman"/>
              </a:rPr>
              <a:t>algorithms discussed below.</a:t>
            </a:r>
          </a:p>
          <a:p>
            <a:pPr marL="0" indent="0" algn="just">
              <a:spcAft>
                <a:spcPts val="0"/>
              </a:spcAft>
              <a:buNone/>
            </a:pPr>
            <a:endParaRPr lang="en-US" sz="2400" b="1" dirty="0">
              <a:latin typeface="Calibri"/>
              <a:ea typeface="Times New Roman"/>
            </a:endParaRPr>
          </a:p>
          <a:p>
            <a:pPr marL="342900" lvl="0" indent="-342900" algn="just">
              <a:spcBef>
                <a:spcPts val="500"/>
              </a:spcBef>
              <a:spcAft>
                <a:spcPts val="0"/>
              </a:spcAft>
              <a:buFont typeface="Wingdings" pitchFamily="2" charset="2"/>
              <a:buChar char="Ø"/>
              <a:tabLst>
                <a:tab pos="457200" algn="l"/>
              </a:tabLst>
            </a:pPr>
            <a:r>
              <a:rPr lang="en-US" sz="2400" b="1" dirty="0">
                <a:solidFill>
                  <a:srgbClr val="0070C0"/>
                </a:solidFill>
                <a:latin typeface="Calibri"/>
                <a:ea typeface="Times New Roman"/>
                <a:cs typeface="Times New Roman"/>
              </a:rPr>
              <a:t>Priority scheduling</a:t>
            </a:r>
            <a:r>
              <a:rPr lang="en-US" sz="2400" b="1" dirty="0">
                <a:latin typeface="Calibri"/>
                <a:ea typeface="Times New Roman"/>
                <a:cs typeface="Times New Roman"/>
              </a:rPr>
              <a:t>: </a:t>
            </a:r>
            <a:r>
              <a:rPr lang="en-US" sz="2400" dirty="0">
                <a:latin typeface="Calibri"/>
                <a:ea typeface="Times New Roman"/>
                <a:cs typeface="Times New Roman"/>
              </a:rPr>
              <a:t>This algorithm prioritizes all tasks and puts forward the task with the highest priority to be performed first by the processor.</a:t>
            </a: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 A preemptive version of the algorithm stops a running task if there is another one with a higher priority in the queue.</a:t>
            </a: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 A non-preemptive version doesn’t stop running tasks, but a higher priority task will be the next in the line. This approach doesn’t suit tasks with equal priority.</a:t>
            </a:r>
          </a:p>
          <a:p>
            <a:pPr marL="342900" lvl="0" indent="-342900" algn="just">
              <a:spcBef>
                <a:spcPts val="500"/>
              </a:spcBef>
              <a:spcAft>
                <a:spcPts val="0"/>
              </a:spcAft>
              <a:buClr>
                <a:srgbClr val="D34817"/>
              </a:buClr>
              <a:buFont typeface="Wingdings" pitchFamily="2" charset="2"/>
              <a:buChar char="Ø"/>
              <a:tabLst>
                <a:tab pos="457200" algn="l"/>
              </a:tabLst>
            </a:pPr>
            <a:r>
              <a:rPr lang="en-US" sz="2400" b="1" dirty="0">
                <a:solidFill>
                  <a:srgbClr val="0070C0"/>
                </a:solidFill>
                <a:latin typeface="Calibri"/>
                <a:ea typeface="Times New Roman"/>
                <a:cs typeface="Times New Roman"/>
              </a:rPr>
              <a:t>Round-robin scheduling</a:t>
            </a:r>
            <a:r>
              <a:rPr lang="en-US" sz="2400" b="1" dirty="0">
                <a:solidFill>
                  <a:prstClr val="black"/>
                </a:solidFill>
                <a:latin typeface="Calibri"/>
                <a:ea typeface="Times New Roman"/>
                <a:cs typeface="Times New Roman"/>
              </a:rPr>
              <a:t>:</a:t>
            </a:r>
            <a:r>
              <a:rPr lang="en-US" sz="2400" dirty="0">
                <a:solidFill>
                  <a:prstClr val="black"/>
                </a:solidFill>
                <a:latin typeface="Calibri"/>
                <a:ea typeface="Times New Roman"/>
                <a:cs typeface="Times New Roman"/>
              </a:rPr>
              <a:t> This is a preemptive scheduling algorithm that doesn’t prioritize tasks.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357178"/>
            <a:ext cx="8858312" cy="6143644"/>
          </a:xfrm>
          <a:solidFill>
            <a:srgbClr val="CAFEE5"/>
          </a:solidFill>
          <a:ln>
            <a:solidFill>
              <a:schemeClr val="accent1"/>
            </a:solidFill>
          </a:ln>
        </p:spPr>
        <p:txBody>
          <a:bodyPr/>
          <a:lstStyle/>
          <a:p>
            <a:pPr marL="342900" lvl="0" indent="-342900" algn="just">
              <a:spcBef>
                <a:spcPts val="500"/>
              </a:spcBef>
              <a:spcAft>
                <a:spcPts val="0"/>
              </a:spcAft>
              <a:buFont typeface="Arial" pitchFamily="34" charset="0"/>
              <a:buChar char="•"/>
              <a:tabLst>
                <a:tab pos="457200" algn="l"/>
              </a:tabLst>
            </a:pPr>
            <a:r>
              <a:rPr lang="en-US" sz="2400" dirty="0">
                <a:latin typeface="Calibri"/>
                <a:ea typeface="Times New Roman"/>
                <a:cs typeface="Times New Roman"/>
              </a:rPr>
              <a:t>Instead, it allocates an equal time interval (e.g., 500 ms) for each task, and the CPU processes them one by one. One task may go several rounds to be completed. This approach is relatively easy and straightforward.</a:t>
            </a:r>
            <a:endParaRPr lang="en-IN" sz="2000" dirty="0">
              <a:latin typeface="Times New Roman"/>
              <a:ea typeface="Times New Roman"/>
              <a:cs typeface="Times New Roman"/>
            </a:endParaRPr>
          </a:p>
          <a:p>
            <a:pPr marL="342900" lvl="0" indent="-342900" algn="just">
              <a:spcBef>
                <a:spcPts val="500"/>
              </a:spcBef>
              <a:spcAft>
                <a:spcPts val="0"/>
              </a:spcAft>
              <a:buFont typeface="Wingdings" pitchFamily="2" charset="2"/>
              <a:buChar char="Ø"/>
              <a:tabLst>
                <a:tab pos="457200" algn="l"/>
              </a:tabLst>
            </a:pPr>
            <a:r>
              <a:rPr lang="en-US" sz="2400" b="1" dirty="0">
                <a:solidFill>
                  <a:srgbClr val="0070C0"/>
                </a:solidFill>
                <a:latin typeface="Calibri"/>
                <a:ea typeface="Times New Roman"/>
                <a:cs typeface="Times New Roman"/>
              </a:rPr>
              <a:t>First Come First Served (FCFS):</a:t>
            </a:r>
            <a:r>
              <a:rPr lang="en-US" sz="2400" dirty="0">
                <a:solidFill>
                  <a:srgbClr val="0070C0"/>
                </a:solidFill>
                <a:latin typeface="Calibri"/>
                <a:ea typeface="Times New Roman"/>
                <a:cs typeface="Times New Roman"/>
              </a:rPr>
              <a:t> </a:t>
            </a:r>
            <a:r>
              <a:rPr lang="en-US" sz="2400" dirty="0">
                <a:latin typeface="Calibri"/>
                <a:ea typeface="Times New Roman"/>
                <a:cs typeface="Times New Roman"/>
              </a:rPr>
              <a:t>This is a non-preemptive algorithm that puts tasks into the running state depending on the time they arrive. </a:t>
            </a: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process is straightforward: the task that comes first is the first to utilize the computing power. This algorithm ensures a high response time.</a:t>
            </a:r>
            <a:endParaRPr lang="en-IN" sz="2000" dirty="0">
              <a:latin typeface="Times New Roman"/>
              <a:ea typeface="Times New Roman"/>
              <a:cs typeface="Times New Roman"/>
            </a:endParaRPr>
          </a:p>
          <a:p>
            <a:pPr marL="342900" lvl="0" indent="-342900" algn="just">
              <a:spcBef>
                <a:spcPts val="500"/>
              </a:spcBef>
              <a:spcAft>
                <a:spcPts val="0"/>
              </a:spcAft>
              <a:buFont typeface="Wingdings" pitchFamily="2" charset="2"/>
              <a:buChar char="Ø"/>
              <a:tabLst>
                <a:tab pos="457200" algn="l"/>
              </a:tabLst>
            </a:pPr>
            <a:r>
              <a:rPr lang="en-US" sz="2400" b="1" dirty="0">
                <a:solidFill>
                  <a:srgbClr val="0070C0"/>
                </a:solidFill>
                <a:latin typeface="Calibri"/>
                <a:ea typeface="Times New Roman"/>
                <a:cs typeface="Times New Roman"/>
              </a:rPr>
              <a:t>Shortest Job First (SJF):</a:t>
            </a:r>
            <a:r>
              <a:rPr lang="en-US" sz="2400" dirty="0">
                <a:latin typeface="Calibri"/>
                <a:ea typeface="Times New Roman"/>
                <a:cs typeface="Times New Roman"/>
              </a:rPr>
              <a:t> The non-preemptive version of this algorithm allocates tasks depending on their execution time: the task with the shortest execution time is run next. </a:t>
            </a: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preemptive variant can interrupt running tasks if a task with a shorter remaining execution period arrives.</a:t>
            </a:r>
            <a:endParaRPr lang="en-IN" sz="2000" dirty="0">
              <a:latin typeface="Times New Roman"/>
              <a:ea typeface="Times New Roman"/>
              <a:cs typeface="Times New Roman"/>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lvl="0"/>
            <a:r>
              <a:rPr lang="en-IN" sz="2400" dirty="0">
                <a:latin typeface="Calibri" pitchFamily="34" charset="0"/>
              </a:rPr>
              <a:t>Every embedded system consists of customer-built hardware components supported   by a Central Processing Unit (CPU), which is the heart of a microprocessor (µP) or   microcontroller (µC). </a:t>
            </a:r>
          </a:p>
          <a:p>
            <a:pPr lvl="0"/>
            <a:r>
              <a:rPr lang="en-IN" sz="2400" dirty="0">
                <a:latin typeface="Calibri" pitchFamily="34" charset="0"/>
              </a:rPr>
              <a:t>Operating system plays an important role in most of the embedded systems. But all the embedded systems do not use the operating system.</a:t>
            </a:r>
          </a:p>
          <a:p>
            <a:pPr lvl="0"/>
            <a:r>
              <a:rPr lang="en-IN" sz="2400" dirty="0">
                <a:latin typeface="Calibri" pitchFamily="34" charset="0"/>
              </a:rPr>
              <a:t>The systems with high end applications only use operating system. To use the operating system the embedded system should have large memory capability. </a:t>
            </a:r>
          </a:p>
          <a:p>
            <a:pPr lvl="0"/>
            <a:r>
              <a:rPr lang="en-IN" sz="2400" dirty="0">
                <a:latin typeface="Calibri" pitchFamily="34" charset="0"/>
              </a:rPr>
              <a:t> So, this is not possible in low end applications like remote systems, digital cameras, MP3 players, robot toys etc. </a:t>
            </a:r>
          </a:p>
          <a:p>
            <a:r>
              <a:rPr lang="en-IN" sz="2400" dirty="0">
                <a:latin typeface="Calibri" pitchFamily="34" charset="0"/>
              </a:rPr>
              <a:t>In the case of embedded systems with OS, once the application software is loaded into memory it will run the application without any host system.</a:t>
            </a:r>
          </a:p>
          <a:p>
            <a:pPr lvl="0"/>
            <a:endParaRPr lang="en-IN" dirty="0"/>
          </a:p>
          <a:p>
            <a:pPr>
              <a:defRPr/>
            </a:pPr>
            <a:endParaRPr lang="en-US"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pPr algn="ctr"/>
            <a:r>
              <a:rPr lang="en-IN" sz="3200" b="1" dirty="0">
                <a:solidFill>
                  <a:srgbClr val="002060"/>
                </a:solidFill>
              </a:rPr>
              <a:t>Overview of Embedded System Architecture</a:t>
            </a:r>
            <a:endParaRPr lang="en-IN" sz="3200" dirty="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 calcmode="lin" valueType="num">
                                      <p:cBhvr>
                                        <p:cTn id="4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1472" y="428604"/>
            <a:ext cx="8286808" cy="6190560"/>
          </a:xfrm>
          <a:solidFill>
            <a:srgbClr val="CAFEE5"/>
          </a:solidFill>
        </p:spPr>
        <p:txBody>
          <a:bodyPr/>
          <a:lstStyle/>
          <a:p>
            <a:pPr>
              <a:buNone/>
            </a:pPr>
            <a:r>
              <a:rPr lang="en-IN" dirty="0">
                <a:latin typeface="Calibri" pitchFamily="34" charset="0"/>
              </a:rPr>
              <a:t>The following illustration shows the basic structure of an embedded system </a:t>
            </a:r>
            <a:r>
              <a:rPr lang="en-IN" sz="2800" dirty="0">
                <a:latin typeface="Calibri" pitchFamily="34" charset="0"/>
              </a:rPr>
              <a:t>−</a:t>
            </a:r>
          </a:p>
          <a:p>
            <a:pPr>
              <a:buNone/>
            </a:pPr>
            <a:endParaRPr lang="en-IN" dirty="0"/>
          </a:p>
          <a:p>
            <a:pPr>
              <a:buNone/>
            </a:pPr>
            <a:endParaRPr lang="en-IN" dirty="0"/>
          </a:p>
          <a:p>
            <a:pPr>
              <a:buNone/>
            </a:pPr>
            <a:endParaRPr lang="en-IN" dirty="0"/>
          </a:p>
          <a:p>
            <a:pPr>
              <a:buNone/>
            </a:pPr>
            <a:endParaRPr lang="en-IN" dirty="0"/>
          </a:p>
          <a:p>
            <a:pPr>
              <a:buNone/>
            </a:pPr>
            <a:endParaRPr lang="en-IN" dirty="0"/>
          </a:p>
          <a:p>
            <a:pPr>
              <a:buNone/>
            </a:pPr>
            <a:endParaRPr lang="en-IN" dirty="0"/>
          </a:p>
          <a:p>
            <a:pPr marL="342900" indent="-342900" algn="just">
              <a:spcAft>
                <a:spcPts val="0"/>
              </a:spcAft>
            </a:pPr>
            <a:r>
              <a:rPr lang="en-IN" b="1" dirty="0">
                <a:solidFill>
                  <a:srgbClr val="000000"/>
                </a:solidFill>
                <a:latin typeface="Calibri"/>
                <a:ea typeface="Calibri"/>
              </a:rPr>
              <a:t>Sensor </a:t>
            </a:r>
            <a:r>
              <a:rPr lang="en-IN" dirty="0">
                <a:solidFill>
                  <a:srgbClr val="000000"/>
                </a:solidFill>
                <a:latin typeface="Calibri"/>
                <a:ea typeface="Calibri"/>
              </a:rPr>
              <a:t>− It measures the physical quantity and converts it to an electrical signal which can be read by any electronic instrument like an </a:t>
            </a:r>
            <a:r>
              <a:rPr lang="en-IN" dirty="0" err="1">
                <a:solidFill>
                  <a:srgbClr val="000000"/>
                </a:solidFill>
                <a:latin typeface="Calibri"/>
                <a:ea typeface="Calibri"/>
              </a:rPr>
              <a:t>Analog</a:t>
            </a:r>
            <a:r>
              <a:rPr lang="en-IN" dirty="0">
                <a:solidFill>
                  <a:srgbClr val="000000"/>
                </a:solidFill>
                <a:latin typeface="Calibri"/>
                <a:ea typeface="Calibri"/>
              </a:rPr>
              <a:t> to Digital Converter (ADC). </a:t>
            </a:r>
            <a:endParaRPr lang="en-IN" dirty="0">
              <a:solidFill>
                <a:srgbClr val="000000"/>
              </a:solidFill>
              <a:latin typeface="Times New Roman"/>
              <a:ea typeface="Calibri"/>
            </a:endParaRPr>
          </a:p>
          <a:p>
            <a:pPr lvl="0">
              <a:buNone/>
            </a:pPr>
            <a:endParaRPr lang="en-IN" dirty="0"/>
          </a:p>
          <a:p>
            <a:pPr>
              <a:buNone/>
            </a:pPr>
            <a:endParaRPr lang="en-IN" dirty="0"/>
          </a:p>
        </p:txBody>
      </p:sp>
      <p:pic>
        <p:nvPicPr>
          <p:cNvPr id="5" name="Picture 4"/>
          <p:cNvPicPr/>
          <p:nvPr/>
        </p:nvPicPr>
        <p:blipFill>
          <a:blip r:embed="rId2"/>
          <a:srcRect/>
          <a:stretch>
            <a:fillRect/>
          </a:stretch>
        </p:blipFill>
        <p:spPr bwMode="auto">
          <a:xfrm>
            <a:off x="1214414" y="1643050"/>
            <a:ext cx="6643734" cy="2214578"/>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71472" y="357166"/>
            <a:ext cx="8215370" cy="6215106"/>
          </a:xfrm>
          <a:solidFill>
            <a:srgbClr val="CAFEE5"/>
          </a:solidFill>
        </p:spPr>
        <p:txBody>
          <a:bodyPr/>
          <a:lstStyle/>
          <a:p>
            <a:pPr algn="just">
              <a:spcAft>
                <a:spcPts val="0"/>
              </a:spcAft>
            </a:pPr>
            <a:r>
              <a:rPr lang="en-IN" sz="2800" b="1" dirty="0">
                <a:solidFill>
                  <a:srgbClr val="000000"/>
                </a:solidFill>
                <a:latin typeface="Calibri"/>
                <a:ea typeface="Calibri"/>
              </a:rPr>
              <a:t>A-D Converter </a:t>
            </a:r>
            <a:r>
              <a:rPr lang="en-IN" sz="2800" dirty="0">
                <a:solidFill>
                  <a:srgbClr val="000000"/>
                </a:solidFill>
                <a:latin typeface="Calibri"/>
                <a:ea typeface="Calibri"/>
              </a:rPr>
              <a:t>− An </a:t>
            </a:r>
            <a:r>
              <a:rPr lang="en-IN" sz="2800" dirty="0" err="1">
                <a:solidFill>
                  <a:srgbClr val="000000"/>
                </a:solidFill>
                <a:latin typeface="Calibri"/>
                <a:ea typeface="Calibri"/>
              </a:rPr>
              <a:t>analog</a:t>
            </a:r>
            <a:r>
              <a:rPr lang="en-IN" sz="2800" dirty="0">
                <a:solidFill>
                  <a:srgbClr val="000000"/>
                </a:solidFill>
                <a:latin typeface="Calibri"/>
                <a:ea typeface="Calibri"/>
              </a:rPr>
              <a:t>-to-digital converter converts the </a:t>
            </a:r>
            <a:r>
              <a:rPr lang="en-IN" sz="2800" dirty="0" err="1">
                <a:solidFill>
                  <a:srgbClr val="000000"/>
                </a:solidFill>
                <a:latin typeface="Calibri"/>
                <a:ea typeface="Calibri"/>
              </a:rPr>
              <a:t>analog</a:t>
            </a:r>
            <a:r>
              <a:rPr lang="en-IN" sz="2800" dirty="0">
                <a:solidFill>
                  <a:srgbClr val="000000"/>
                </a:solidFill>
                <a:latin typeface="Calibri"/>
                <a:ea typeface="Calibri"/>
              </a:rPr>
              <a:t> signal sent by the sensor into a digital signal. </a:t>
            </a:r>
            <a:endParaRPr lang="en-IN" sz="2400" dirty="0">
              <a:solidFill>
                <a:srgbClr val="000000"/>
              </a:solidFill>
              <a:latin typeface="Times New Roman"/>
              <a:ea typeface="Calibri"/>
            </a:endParaRPr>
          </a:p>
          <a:p>
            <a:pPr algn="just">
              <a:spcAft>
                <a:spcPts val="0"/>
              </a:spcAft>
            </a:pPr>
            <a:r>
              <a:rPr lang="en-IN" sz="2800" b="1" dirty="0">
                <a:solidFill>
                  <a:srgbClr val="000000"/>
                </a:solidFill>
                <a:latin typeface="Calibri"/>
                <a:ea typeface="Calibri"/>
              </a:rPr>
              <a:t>Processor &amp; ASICs </a:t>
            </a:r>
            <a:r>
              <a:rPr lang="en-IN" sz="2800" dirty="0">
                <a:solidFill>
                  <a:srgbClr val="000000"/>
                </a:solidFill>
                <a:latin typeface="Calibri"/>
                <a:ea typeface="Calibri"/>
              </a:rPr>
              <a:t>− Processors process the data to measure the output and store it to the memory. </a:t>
            </a:r>
            <a:endParaRPr lang="en-IN" sz="2400" dirty="0">
              <a:solidFill>
                <a:srgbClr val="000000"/>
              </a:solidFill>
              <a:latin typeface="Times New Roman"/>
              <a:ea typeface="Calibri"/>
            </a:endParaRPr>
          </a:p>
          <a:p>
            <a:pPr algn="just">
              <a:spcAft>
                <a:spcPts val="0"/>
              </a:spcAft>
            </a:pPr>
            <a:r>
              <a:rPr lang="en-IN" sz="2800" b="1" dirty="0">
                <a:solidFill>
                  <a:srgbClr val="000000"/>
                </a:solidFill>
                <a:latin typeface="Calibri"/>
                <a:ea typeface="Calibri"/>
              </a:rPr>
              <a:t>D-A Converter </a:t>
            </a:r>
            <a:r>
              <a:rPr lang="en-IN" sz="2800" dirty="0">
                <a:solidFill>
                  <a:srgbClr val="000000"/>
                </a:solidFill>
                <a:latin typeface="Calibri"/>
                <a:ea typeface="Calibri"/>
              </a:rPr>
              <a:t>− A digital-to-</a:t>
            </a:r>
            <a:r>
              <a:rPr lang="en-IN" sz="2800" dirty="0" err="1">
                <a:solidFill>
                  <a:srgbClr val="000000"/>
                </a:solidFill>
                <a:latin typeface="Calibri"/>
                <a:ea typeface="Calibri"/>
              </a:rPr>
              <a:t>analog</a:t>
            </a:r>
            <a:r>
              <a:rPr lang="en-IN" sz="2800" dirty="0">
                <a:solidFill>
                  <a:srgbClr val="000000"/>
                </a:solidFill>
                <a:latin typeface="Calibri"/>
                <a:ea typeface="Calibri"/>
              </a:rPr>
              <a:t> converter converts the digital data fed by the processor to </a:t>
            </a:r>
            <a:r>
              <a:rPr lang="en-IN" sz="2800" dirty="0" err="1">
                <a:solidFill>
                  <a:srgbClr val="000000"/>
                </a:solidFill>
                <a:latin typeface="Calibri"/>
                <a:ea typeface="Calibri"/>
              </a:rPr>
              <a:t>analog</a:t>
            </a:r>
            <a:r>
              <a:rPr lang="en-IN" sz="2800" dirty="0">
                <a:solidFill>
                  <a:srgbClr val="000000"/>
                </a:solidFill>
                <a:latin typeface="Calibri"/>
                <a:ea typeface="Calibri"/>
              </a:rPr>
              <a:t> data.</a:t>
            </a:r>
            <a:endParaRPr lang="en-IN" sz="2400" dirty="0">
              <a:solidFill>
                <a:srgbClr val="000000"/>
              </a:solidFill>
              <a:latin typeface="Times New Roman"/>
              <a:ea typeface="Calibri"/>
            </a:endParaRPr>
          </a:p>
          <a:p>
            <a:pPr algn="just">
              <a:spcAft>
                <a:spcPts val="0"/>
              </a:spcAft>
            </a:pPr>
            <a:r>
              <a:rPr lang="en-IN" sz="2800" b="1" dirty="0">
                <a:solidFill>
                  <a:srgbClr val="000000"/>
                </a:solidFill>
                <a:latin typeface="Calibri"/>
                <a:ea typeface="Calibri"/>
              </a:rPr>
              <a:t>Actuator </a:t>
            </a:r>
            <a:r>
              <a:rPr lang="en-IN" sz="2800" dirty="0">
                <a:solidFill>
                  <a:srgbClr val="000000"/>
                </a:solidFill>
                <a:latin typeface="Calibri"/>
                <a:ea typeface="Calibri"/>
              </a:rPr>
              <a:t>− </a:t>
            </a:r>
            <a:r>
              <a:rPr lang="en-US" sz="2800" dirty="0">
                <a:latin typeface="Calibri" pitchFamily="34" charset="0"/>
              </a:rPr>
              <a:t>The analog signal from the DAC is often connected to a device or circuit that serves as an actuator to control the physical variable. </a:t>
            </a:r>
            <a:endParaRPr lang="en-IN" sz="2400" dirty="0">
              <a:solidFill>
                <a:srgbClr val="000000"/>
              </a:solidFill>
              <a:latin typeface="Calibri" pitchFamily="34" charset="0"/>
              <a:ea typeface="Calibri"/>
            </a:endParaRPr>
          </a:p>
          <a:p>
            <a:pPr algn="just">
              <a:spcAft>
                <a:spcPts val="0"/>
              </a:spcAft>
              <a:buNone/>
            </a:pPr>
            <a:endParaRPr lang="en-IN" sz="2400" dirty="0">
              <a:solidFill>
                <a:srgbClr val="000000"/>
              </a:solidFill>
              <a:latin typeface="Times New Roman"/>
              <a:ea typeface="Calibri"/>
            </a:endParaRPr>
          </a:p>
          <a:p>
            <a:endParaRPr lang="en-IN"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762000"/>
            <a:ext cx="8534400" cy="5867400"/>
          </a:xfrm>
          <a:solidFill>
            <a:srgbClr val="CAFEE5"/>
          </a:solidFill>
          <a:ln>
            <a:solidFill>
              <a:schemeClr val="accent1"/>
            </a:solidFill>
          </a:ln>
        </p:spPr>
        <p:txBody>
          <a:bodyPr>
            <a:noAutofit/>
          </a:bodyPr>
          <a:lstStyle/>
          <a:p>
            <a:pPr marL="274320" indent="-274320" eaLnBrk="1" fontAlgn="auto" hangingPunct="1">
              <a:spcBef>
                <a:spcPts val="580"/>
              </a:spcBef>
              <a:spcAft>
                <a:spcPts val="0"/>
              </a:spcAft>
              <a:buFontTx/>
              <a:buNone/>
              <a:defRPr/>
            </a:pPr>
            <a:r>
              <a:rPr lang="en-US" sz="2800" b="1" dirty="0">
                <a:solidFill>
                  <a:srgbClr val="FF0000"/>
                </a:solidFill>
                <a:latin typeface="Calibri" pitchFamily="34" charset="0"/>
              </a:rPr>
              <a:t>Examples of  Embedded System:</a:t>
            </a:r>
          </a:p>
          <a:p>
            <a:pPr marL="0" indent="0" algn="just" eaLnBrk="1" fontAlgn="auto" hangingPunct="1">
              <a:spcBef>
                <a:spcPts val="580"/>
              </a:spcBef>
              <a:spcAft>
                <a:spcPts val="0"/>
              </a:spcAft>
              <a:buNone/>
              <a:defRPr/>
            </a:pPr>
            <a:r>
              <a:rPr lang="en-US" sz="2400" dirty="0">
                <a:solidFill>
                  <a:srgbClr val="002060"/>
                </a:solidFill>
                <a:latin typeface="Calibri" pitchFamily="34" charset="0"/>
              </a:rPr>
              <a:t>Electronic Toys, </a:t>
            </a:r>
            <a:r>
              <a:rPr lang="en-US" sz="2400" dirty="0">
                <a:solidFill>
                  <a:srgbClr val="002060"/>
                </a:solidFill>
                <a:latin typeface="Calibri" pitchFamily="34" charset="0"/>
                <a:cs typeface="Times New Roman" panose="02020603050405020304" pitchFamily="18" charset="0"/>
              </a:rPr>
              <a:t>Mobile Handsets, Washing Machines, Air Conditioners, Automotive Control Units, Set Top Box, DVD Player </a:t>
            </a:r>
            <a:r>
              <a:rPr lang="en-US" sz="2400" dirty="0" err="1">
                <a:solidFill>
                  <a:srgbClr val="002060"/>
                </a:solidFill>
                <a:latin typeface="Calibri" pitchFamily="34" charset="0"/>
              </a:rPr>
              <a:t>etc</a:t>
            </a:r>
            <a:r>
              <a:rPr lang="en-US" sz="2400" dirty="0">
                <a:solidFill>
                  <a:srgbClr val="002060"/>
                </a:solidFill>
                <a:latin typeface="Calibri" pitchFamily="34" charset="0"/>
              </a:rPr>
              <a:t>…,</a:t>
            </a:r>
          </a:p>
          <a:p>
            <a:pPr marL="0" indent="0" algn="just" eaLnBrk="1" fontAlgn="auto" hangingPunct="1">
              <a:spcBef>
                <a:spcPts val="580"/>
              </a:spcBef>
              <a:spcAft>
                <a:spcPts val="0"/>
              </a:spcAft>
              <a:buFontTx/>
              <a:buNone/>
              <a:defRPr/>
            </a:pPr>
            <a:endParaRPr lang="en-US" sz="2800" b="1" dirty="0">
              <a:solidFill>
                <a:srgbClr val="002060"/>
              </a:solidFill>
              <a:latin typeface="Calibri" pitchFamily="34" charset="0"/>
            </a:endParaRPr>
          </a:p>
          <a:p>
            <a:pPr marL="0" indent="0" algn="just" eaLnBrk="1" fontAlgn="auto" hangingPunct="1">
              <a:spcBef>
                <a:spcPts val="580"/>
              </a:spcBef>
              <a:spcAft>
                <a:spcPts val="0"/>
              </a:spcAft>
              <a:buFontTx/>
              <a:buNone/>
              <a:defRPr/>
            </a:pPr>
            <a:endParaRPr lang="en-US" sz="2800" b="1" dirty="0">
              <a:solidFill>
                <a:srgbClr val="002060"/>
              </a:solidFill>
              <a:latin typeface="Calibri" pitchFamily="34" charset="0"/>
            </a:endParaRPr>
          </a:p>
          <a:p>
            <a:pPr marL="0" indent="0" algn="just" eaLnBrk="1" fontAlgn="auto" hangingPunct="1">
              <a:spcBef>
                <a:spcPts val="580"/>
              </a:spcBef>
              <a:spcAft>
                <a:spcPts val="0"/>
              </a:spcAft>
              <a:buFontTx/>
              <a:buNone/>
              <a:defRPr/>
            </a:pPr>
            <a:endParaRPr lang="en-US" sz="4000" b="1" dirty="0">
              <a:solidFill>
                <a:srgbClr val="002060"/>
              </a:solidFill>
              <a:latin typeface="Calibri" pitchFamily="34" charset="0"/>
            </a:endParaRPr>
          </a:p>
          <a:p>
            <a:pPr marL="0" indent="0" algn="just" eaLnBrk="1" fontAlgn="auto" hangingPunct="1">
              <a:spcBef>
                <a:spcPts val="580"/>
              </a:spcBef>
              <a:spcAft>
                <a:spcPts val="0"/>
              </a:spcAft>
              <a:buFontTx/>
              <a:buNone/>
              <a:defRPr/>
            </a:pPr>
            <a:endParaRPr lang="en-US" sz="4000" b="1" dirty="0">
              <a:solidFill>
                <a:srgbClr val="002060"/>
              </a:solidFill>
              <a:latin typeface="Calibri" pitchFamily="34" charset="0"/>
            </a:endParaRPr>
          </a:p>
          <a:p>
            <a:pPr marL="274320" indent="-274320" eaLnBrk="1" fontAlgn="auto" hangingPunct="1">
              <a:spcBef>
                <a:spcPts val="580"/>
              </a:spcBef>
              <a:spcAft>
                <a:spcPts val="0"/>
              </a:spcAft>
              <a:buFontTx/>
              <a:buNone/>
              <a:defRPr/>
            </a:pPr>
            <a:r>
              <a:rPr lang="en-US" sz="2800" b="1" dirty="0">
                <a:solidFill>
                  <a:srgbClr val="FF0000"/>
                </a:solidFill>
                <a:latin typeface="Calibri" pitchFamily="34" charset="0"/>
              </a:rPr>
              <a:t>Embedded Systems are:</a:t>
            </a:r>
          </a:p>
          <a:p>
            <a:pPr marL="284163" indent="-284163" algn="just" eaLnBrk="1" fontAlgn="auto" hangingPunct="1">
              <a:spcBef>
                <a:spcPts val="580"/>
              </a:spcBef>
              <a:spcAft>
                <a:spcPts val="0"/>
              </a:spcAft>
              <a:buFont typeface="Wingdings" pitchFamily="2" charset="2"/>
              <a:buChar char="q"/>
              <a:defRPr/>
            </a:pPr>
            <a:r>
              <a:rPr lang="en-US" sz="2800" b="1" dirty="0">
                <a:latin typeface="Calibri" pitchFamily="34" charset="0"/>
              </a:rPr>
              <a:t>Unique in character and behavior</a:t>
            </a:r>
          </a:p>
          <a:p>
            <a:pPr marL="284163" indent="-284163" algn="just" eaLnBrk="1" fontAlgn="auto" hangingPunct="1">
              <a:spcBef>
                <a:spcPts val="580"/>
              </a:spcBef>
              <a:spcAft>
                <a:spcPts val="0"/>
              </a:spcAft>
              <a:buFont typeface="Wingdings" pitchFamily="2" charset="2"/>
              <a:buChar char="q"/>
              <a:defRPr/>
            </a:pPr>
            <a:r>
              <a:rPr lang="en-US" sz="2800" b="1" dirty="0">
                <a:latin typeface="Calibri" pitchFamily="34" charset="0"/>
              </a:rPr>
              <a:t>With specialized hardware and software</a:t>
            </a:r>
          </a:p>
          <a:p>
            <a:pPr marL="0" indent="0" algn="just" eaLnBrk="1" fontAlgn="auto" hangingPunct="1">
              <a:spcBef>
                <a:spcPts val="580"/>
              </a:spcBef>
              <a:spcAft>
                <a:spcPts val="0"/>
              </a:spcAft>
              <a:buFontTx/>
              <a:buNone/>
              <a:defRPr/>
            </a:pPr>
            <a:endParaRPr lang="en-US" sz="2400" dirty="0">
              <a:latin typeface="Calibri" pitchFamily="34" charset="0"/>
            </a:endParaRPr>
          </a:p>
          <a:p>
            <a:pPr marL="0" indent="0" algn="just" eaLnBrk="1" fontAlgn="auto" hangingPunct="1">
              <a:spcBef>
                <a:spcPts val="580"/>
              </a:spcBef>
              <a:spcAft>
                <a:spcPts val="0"/>
              </a:spcAft>
              <a:buFontTx/>
              <a:buNone/>
              <a:defRPr/>
            </a:pPr>
            <a:endParaRPr lang="en-US" sz="2400" dirty="0">
              <a:latin typeface="Calibri" pitchFamily="34" charset="0"/>
            </a:endParaRPr>
          </a:p>
          <a:p>
            <a:pPr marL="0" indent="0" algn="just" eaLnBrk="1" fontAlgn="auto" hangingPunct="1">
              <a:spcBef>
                <a:spcPts val="580"/>
              </a:spcBef>
              <a:spcAft>
                <a:spcPts val="0"/>
              </a:spcAft>
              <a:buFontTx/>
              <a:buNone/>
              <a:defRPr/>
            </a:pPr>
            <a:endParaRPr lang="en-US" sz="2400" dirty="0">
              <a:latin typeface="Calibri" pitchFamily="34" charset="0"/>
            </a:endParaRPr>
          </a:p>
        </p:txBody>
      </p:sp>
      <p:pic>
        <p:nvPicPr>
          <p:cNvPr id="125956" name="Picture 9" descr="IFB 8kg 5 Star Fully-Automatic Front Loading Washing Machine (Senator WXS,  Silver, 3D Wash Technology,Aqua Energie,Anti- Allergen,In-built heater) :  Amazon.in: Appliances"/>
          <p:cNvPicPr>
            <a:picLocks noChangeAspect="1" noChangeArrowheads="1"/>
          </p:cNvPicPr>
          <p:nvPr/>
        </p:nvPicPr>
        <p:blipFill>
          <a:blip r:embed="rId3" cstate="print"/>
          <a:srcRect/>
          <a:stretch>
            <a:fillRect/>
          </a:stretch>
        </p:blipFill>
        <p:spPr bwMode="auto">
          <a:xfrm>
            <a:off x="2571736" y="2285992"/>
            <a:ext cx="2559050" cy="2438408"/>
          </a:xfrm>
          <a:prstGeom prst="rect">
            <a:avLst/>
          </a:prstGeom>
          <a:noFill/>
          <a:ln w="9525">
            <a:noFill/>
            <a:miter lim="800000"/>
            <a:headEnd/>
            <a:tailEnd/>
          </a:ln>
        </p:spPr>
      </p:pic>
      <p:pic>
        <p:nvPicPr>
          <p:cNvPr id="125957" name="Picture 11" descr="Dish TV DISHTV NXT HD Premium Setup Box Connection at Rs 1625/piece | डिश  टीवी सेट टॉप बॉक्स - Neha Electronics, Sikar | ID: 19537816855"/>
          <p:cNvPicPr>
            <a:picLocks noChangeAspect="1" noChangeArrowheads="1"/>
          </p:cNvPicPr>
          <p:nvPr/>
        </p:nvPicPr>
        <p:blipFill>
          <a:blip r:embed="rId4"/>
          <a:srcRect/>
          <a:stretch>
            <a:fillRect/>
          </a:stretch>
        </p:blipFill>
        <p:spPr bwMode="auto">
          <a:xfrm>
            <a:off x="285720" y="2357430"/>
            <a:ext cx="2214578" cy="2072602"/>
          </a:xfrm>
          <a:prstGeom prst="rect">
            <a:avLst/>
          </a:prstGeom>
          <a:noFill/>
          <a:ln w="9525">
            <a:noFill/>
            <a:miter lim="800000"/>
            <a:headEnd/>
            <a:tailEnd/>
          </a:ln>
        </p:spPr>
      </p:pic>
      <p:pic>
        <p:nvPicPr>
          <p:cNvPr id="7" name="Picture 2"/>
          <p:cNvPicPr>
            <a:picLocks noChangeAspect="1" noChangeArrowheads="1"/>
          </p:cNvPicPr>
          <p:nvPr/>
        </p:nvPicPr>
        <p:blipFill>
          <a:blip r:embed="rId5"/>
          <a:srcRect/>
          <a:stretch>
            <a:fillRect/>
          </a:stretch>
        </p:blipFill>
        <p:spPr bwMode="auto">
          <a:xfrm>
            <a:off x="5286380" y="2357430"/>
            <a:ext cx="3176414" cy="2166934"/>
          </a:xfrm>
          <a:prstGeom prst="rect">
            <a:avLst/>
          </a:prstGeom>
          <a:noFill/>
          <a:ln w="9525">
            <a:solidFill>
              <a:srgbClr val="7030A0"/>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 calcmode="lin" valueType="num">
                                      <p:cBhvr>
                                        <p:cTn id="28"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3">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p:cTn id="35"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p:cTn id="4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2000"/>
                                        <p:tgtEl>
                                          <p:spTgt spid="7"/>
                                        </p:tgtEl>
                                      </p:cBhvr>
                                    </p:animEffect>
                                    <p:anim calcmode="lin" valueType="num">
                                      <p:cBhvr>
                                        <p:cTn id="50" dur="2000" fill="hold"/>
                                        <p:tgtEl>
                                          <p:spTgt spid="7"/>
                                        </p:tgtEl>
                                        <p:attrNameLst>
                                          <p:attrName>ppt_w</p:attrName>
                                        </p:attrNameLst>
                                      </p:cBhvr>
                                      <p:tavLst>
                                        <p:tav tm="0" fmla="#ppt_w*sin(2.5*pi*$)">
                                          <p:val>
                                            <p:fltVal val="0"/>
                                          </p:val>
                                        </p:tav>
                                        <p:tav tm="100000">
                                          <p:val>
                                            <p:fltVal val="1"/>
                                          </p:val>
                                        </p:tav>
                                      </p:tavLst>
                                    </p:anim>
                                    <p:anim calcmode="lin" valueType="num">
                                      <p:cBhvr>
                                        <p:cTn id="51"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a:spcAft>
                <a:spcPts val="0"/>
              </a:spcAft>
              <a:buNone/>
            </a:pPr>
            <a:r>
              <a:rPr lang="en-IN" sz="2800" dirty="0">
                <a:latin typeface="Calibri"/>
                <a:ea typeface="Times New Roman"/>
              </a:rPr>
              <a:t>There are basically two types of architectures that are applied to embedded systems: </a:t>
            </a:r>
            <a:endParaRPr lang="en-IN" sz="2400" dirty="0">
              <a:latin typeface="Times New Roman"/>
              <a:ea typeface="Times New Roman"/>
            </a:endParaRPr>
          </a:p>
          <a:p>
            <a:pPr lvl="0">
              <a:spcAft>
                <a:spcPts val="0"/>
              </a:spcAft>
              <a:buFont typeface="Wingdings" panose="05000000000000000000" pitchFamily="2" charset="2"/>
              <a:buChar char="v"/>
              <a:tabLst>
                <a:tab pos="457200" algn="l"/>
              </a:tabLst>
            </a:pPr>
            <a:r>
              <a:rPr lang="en-IN" sz="2800" dirty="0">
                <a:latin typeface="Calibri"/>
                <a:ea typeface="Times New Roman"/>
                <a:cs typeface="Times New Roman"/>
              </a:rPr>
              <a:t>Von Neumann architecture  </a:t>
            </a:r>
            <a:endParaRPr lang="en-IN" sz="2400" dirty="0">
              <a:latin typeface="Times New Roman"/>
              <a:ea typeface="Times New Roman"/>
              <a:cs typeface="Times New Roman"/>
            </a:endParaRPr>
          </a:p>
          <a:p>
            <a:pPr lvl="0">
              <a:spcAft>
                <a:spcPts val="0"/>
              </a:spcAft>
              <a:buFont typeface="Wingdings" panose="05000000000000000000" pitchFamily="2" charset="2"/>
              <a:buChar char="v"/>
              <a:tabLst>
                <a:tab pos="457200" algn="l"/>
              </a:tabLst>
            </a:pPr>
            <a:r>
              <a:rPr lang="en-IN" sz="2800" dirty="0">
                <a:latin typeface="Calibri"/>
                <a:ea typeface="Times New Roman"/>
                <a:cs typeface="Times New Roman"/>
              </a:rPr>
              <a:t>Harvard architecture</a:t>
            </a:r>
            <a:endParaRPr lang="en-IN" sz="2400" dirty="0">
              <a:latin typeface="Times New Roman"/>
              <a:ea typeface="Times New Roman"/>
              <a:cs typeface="Times New Roman"/>
            </a:endParaRPr>
          </a:p>
          <a:p>
            <a:pPr>
              <a:spcAft>
                <a:spcPts val="0"/>
              </a:spcAft>
              <a:buNone/>
            </a:pPr>
            <a:r>
              <a:rPr lang="en-US" sz="2800" b="1" dirty="0">
                <a:solidFill>
                  <a:srgbClr val="FF0000"/>
                </a:solidFill>
                <a:latin typeface="Calibri"/>
                <a:ea typeface="Times New Roman"/>
              </a:rPr>
              <a:t>Von Neumann Architecture: </a:t>
            </a:r>
            <a:endParaRPr lang="en-IN" sz="2400" dirty="0">
              <a:solidFill>
                <a:srgbClr val="FF0000"/>
              </a:solidFill>
              <a:latin typeface="Times New Roman"/>
              <a:ea typeface="Times New Roman"/>
            </a:endParaRPr>
          </a:p>
          <a:p>
            <a:pPr algn="just">
              <a:spcAft>
                <a:spcPts val="0"/>
              </a:spcAft>
              <a:buNone/>
            </a:pPr>
            <a:r>
              <a:rPr lang="en-US" sz="2800" b="1" dirty="0">
                <a:latin typeface="Calibri"/>
                <a:ea typeface="Times New Roman"/>
              </a:rPr>
              <a:t> </a:t>
            </a:r>
            <a:endParaRPr lang="en-IN" sz="2400" dirty="0">
              <a:latin typeface="Times New Roman"/>
              <a:ea typeface="Times New Roman"/>
            </a:endParaRPr>
          </a:p>
          <a:p>
            <a:pPr lvl="0"/>
            <a:endParaRPr lang="en-IN" dirty="0"/>
          </a:p>
          <a:p>
            <a:pPr>
              <a:defRPr/>
            </a:pPr>
            <a:endParaRPr lang="en-US"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US" sz="3200" b="1" dirty="0"/>
              <a:t>Hardware Architecture of Embedded System</a:t>
            </a:r>
            <a:endParaRPr lang="en-IN" sz="3200" dirty="0"/>
          </a:p>
        </p:txBody>
      </p:sp>
      <p:pic>
        <p:nvPicPr>
          <p:cNvPr id="5" name="Picture 4"/>
          <p:cNvPicPr/>
          <p:nvPr/>
        </p:nvPicPr>
        <p:blipFill>
          <a:blip r:embed="rId2"/>
          <a:srcRect/>
          <a:stretch>
            <a:fillRect/>
          </a:stretch>
        </p:blipFill>
        <p:spPr bwMode="auto">
          <a:xfrm>
            <a:off x="1643042" y="3214686"/>
            <a:ext cx="5429288" cy="328614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marL="342900" lvl="0" indent="-342900" algn="just">
              <a:spcBef>
                <a:spcPts val="500"/>
              </a:spcBef>
              <a:spcAft>
                <a:spcPts val="0"/>
              </a:spcAft>
              <a:buFont typeface="Arial"/>
              <a:buChar char="•"/>
              <a:tabLst>
                <a:tab pos="457200" algn="l"/>
              </a:tabLst>
            </a:pPr>
            <a:r>
              <a:rPr lang="en-US" sz="2800" dirty="0">
                <a:latin typeface="Calibri"/>
                <a:ea typeface="Times New Roman"/>
                <a:cs typeface="Times New Roman"/>
              </a:rPr>
              <a:t>The Von Neumann architecture was first proposed by a computer scientist John von Neumann.</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800" dirty="0">
                <a:latin typeface="Calibri"/>
                <a:ea typeface="Times New Roman"/>
                <a:cs typeface="Times New Roman"/>
              </a:rPr>
              <a:t> In this architecture, </a:t>
            </a:r>
            <a:r>
              <a:rPr lang="en-IN" sz="2800" dirty="0">
                <a:latin typeface="Calibri"/>
                <a:ea typeface="Times New Roman"/>
                <a:cs typeface="Times New Roman"/>
              </a:rPr>
              <a:t>the same memory and bus are used to store both data and instructions that run the program. O</a:t>
            </a:r>
            <a:r>
              <a:rPr lang="en-US" sz="2800" dirty="0">
                <a:latin typeface="Calibri"/>
                <a:ea typeface="Times New Roman"/>
                <a:cs typeface="Times New Roman"/>
              </a:rPr>
              <a:t>ne data path or bus exists for both instruction and data. </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800" dirty="0">
                <a:latin typeface="Calibri"/>
                <a:ea typeface="Times New Roman"/>
                <a:cs typeface="Times New Roman"/>
              </a:rPr>
              <a:t>As a result, the CPU does one operation at a time. It either fetches an instruction from memory, or performs read/write operation on data.  So an instruction fetch and a data operation cannot occur simultaneously, sharing a common bus.</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800" dirty="0">
                <a:latin typeface="Calibri"/>
                <a:ea typeface="Times New Roman"/>
                <a:cs typeface="Times New Roman"/>
              </a:rPr>
              <a:t>Von-Neumann architecture supports simple hardware. It allows the use of a single, sequential memory.</a:t>
            </a:r>
            <a:endParaRPr lang="en-IN" sz="2400" dirty="0">
              <a:latin typeface="Times New Roman"/>
              <a:ea typeface="Times New Roman"/>
              <a:cs typeface="Times New Roman"/>
            </a:endParaRPr>
          </a:p>
          <a:p>
            <a:pPr algn="just">
              <a:spcAft>
                <a:spcPts val="0"/>
              </a:spcAft>
              <a:buNone/>
            </a:pPr>
            <a:r>
              <a:rPr lang="en-US" sz="2800" b="1" dirty="0">
                <a:latin typeface="Calibri"/>
                <a:ea typeface="Times New Roman"/>
              </a:rPr>
              <a:t> </a:t>
            </a:r>
            <a:endParaRPr lang="en-IN" sz="2400" dirty="0">
              <a:latin typeface="Times New Roman"/>
              <a:ea typeface="Times New Roman"/>
            </a:endParaRPr>
          </a:p>
          <a:p>
            <a:pPr lvl="0" algn="just"/>
            <a:endParaRPr lang="en-IN" dirty="0"/>
          </a:p>
          <a:p>
            <a:pPr algn="just">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algn="just">
              <a:spcAft>
                <a:spcPts val="0"/>
              </a:spcAft>
              <a:buNone/>
            </a:pPr>
            <a:r>
              <a:rPr lang="en-US" sz="2800" b="1" dirty="0">
                <a:latin typeface="Calibri"/>
                <a:ea typeface="Times New Roman"/>
              </a:rPr>
              <a:t> </a:t>
            </a:r>
            <a:r>
              <a:rPr lang="en-US" sz="2800" b="1" dirty="0">
                <a:solidFill>
                  <a:srgbClr val="FF0000"/>
                </a:solidFill>
                <a:latin typeface="Calibri"/>
                <a:ea typeface="Times New Roman"/>
              </a:rPr>
              <a:t>Harvard Architecture: </a:t>
            </a: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US" sz="2800" b="1" dirty="0">
              <a:solidFill>
                <a:srgbClr val="FF0000"/>
              </a:solidFill>
              <a:latin typeface="Calibri"/>
              <a:ea typeface="Times New Roman"/>
            </a:endParaRPr>
          </a:p>
          <a:p>
            <a:pPr algn="just">
              <a:spcAft>
                <a:spcPts val="0"/>
              </a:spcAft>
              <a:buNone/>
            </a:pPr>
            <a:endParaRPr lang="en-IN" sz="2400" dirty="0">
              <a:solidFill>
                <a:srgbClr val="FF0000"/>
              </a:solidFill>
              <a:latin typeface="Times New Roman"/>
              <a:ea typeface="Times New Roman"/>
            </a:endParaRPr>
          </a:p>
          <a:p>
            <a:pPr algn="just">
              <a:spcBef>
                <a:spcPts val="500"/>
              </a:spcBef>
              <a:spcAft>
                <a:spcPts val="0"/>
              </a:spcAft>
              <a:tabLst>
                <a:tab pos="457200" algn="l"/>
              </a:tabLst>
            </a:pPr>
            <a:r>
              <a:rPr lang="en-IN" sz="2800" dirty="0">
                <a:latin typeface="Calibri"/>
                <a:ea typeface="Calibri"/>
                <a:cs typeface="Times New Roman"/>
              </a:rPr>
              <a:t>The Harvard architecture was first named after the Harvard Mark I computer. This </a:t>
            </a:r>
            <a:r>
              <a:rPr lang="en-IN" sz="2800" dirty="0">
                <a:latin typeface="Calibri"/>
                <a:ea typeface="Times New Roman"/>
                <a:cs typeface="Times New Roman"/>
              </a:rPr>
              <a:t>architecture has two outstanding features.</a:t>
            </a:r>
            <a:endParaRPr lang="en-IN" dirty="0"/>
          </a:p>
          <a:p>
            <a:pPr>
              <a:defRPr/>
            </a:pPr>
            <a:endParaRPr lang="en-US" dirty="0"/>
          </a:p>
        </p:txBody>
      </p:sp>
      <p:pic>
        <p:nvPicPr>
          <p:cNvPr id="2" name="Picture 1">
            <a:extLst>
              <a:ext uri="{FF2B5EF4-FFF2-40B4-BE49-F238E27FC236}">
                <a16:creationId xmlns:a16="http://schemas.microsoft.com/office/drawing/2014/main" id="{03C81EED-FD34-FE93-F063-26828A2390C7}"/>
              </a:ext>
            </a:extLst>
          </p:cNvPr>
          <p:cNvPicPr/>
          <p:nvPr/>
        </p:nvPicPr>
        <p:blipFill>
          <a:blip r:embed="rId2"/>
          <a:srcRect/>
          <a:stretch>
            <a:fillRect/>
          </a:stretch>
        </p:blipFill>
        <p:spPr bwMode="auto">
          <a:xfrm>
            <a:off x="1857356" y="1285860"/>
            <a:ext cx="4572032" cy="371477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algn="just">
              <a:spcAft>
                <a:spcPts val="0"/>
              </a:spcAft>
            </a:pPr>
            <a:r>
              <a:rPr lang="en-IN" sz="2800" dirty="0">
                <a:latin typeface="Calibri"/>
                <a:ea typeface="Times New Roman"/>
                <a:cs typeface="Times New Roman"/>
              </a:rPr>
              <a:t>First, instructions and data are stored in two separate memory modules; instructions and data do not coexist in the same module. </a:t>
            </a:r>
            <a:endParaRPr lang="en-IN" sz="2800" dirty="0">
              <a:latin typeface="Times New Roman"/>
              <a:ea typeface="Times New Roman"/>
              <a:cs typeface="Times New Roman"/>
            </a:endParaRPr>
          </a:p>
          <a:p>
            <a:pPr algn="just">
              <a:spcBef>
                <a:spcPts val="500"/>
              </a:spcBef>
              <a:spcAft>
                <a:spcPts val="0"/>
              </a:spcAft>
              <a:tabLst>
                <a:tab pos="457200" algn="l"/>
              </a:tabLst>
            </a:pPr>
            <a:r>
              <a:rPr lang="en-IN" sz="2800" dirty="0">
                <a:latin typeface="Calibri"/>
                <a:ea typeface="Times New Roman"/>
                <a:cs typeface="Times New Roman"/>
              </a:rPr>
              <a:t>Second, two independent buses are used as dedicated communication paths between the CPU and memory; there is no connection between the two buses.</a:t>
            </a:r>
            <a:endParaRPr lang="en-IN" sz="2800" dirty="0">
              <a:latin typeface="Times New Roman"/>
              <a:ea typeface="Times New Roman"/>
              <a:cs typeface="Times New Roman"/>
            </a:endParaRPr>
          </a:p>
          <a:p>
            <a:pPr algn="just">
              <a:spcBef>
                <a:spcPts val="500"/>
              </a:spcBef>
              <a:spcAft>
                <a:spcPts val="0"/>
              </a:spcAft>
              <a:tabLst>
                <a:tab pos="457200" algn="l"/>
              </a:tabLst>
            </a:pPr>
            <a:r>
              <a:rPr lang="en-US" sz="2800" dirty="0">
                <a:latin typeface="Calibri"/>
                <a:ea typeface="Times New Roman"/>
                <a:cs typeface="Times New Roman"/>
              </a:rPr>
              <a:t>This architecture offers separate storage and signal buses for instructions and data.</a:t>
            </a:r>
            <a:endParaRPr lang="en-US" sz="2800" b="1" dirty="0">
              <a:latin typeface="Calibri"/>
              <a:ea typeface="Times New Roman"/>
            </a:endParaRPr>
          </a:p>
          <a:p>
            <a:pPr algn="just">
              <a:spcBef>
                <a:spcPts val="500"/>
              </a:spcBef>
              <a:spcAft>
                <a:spcPts val="0"/>
              </a:spcAft>
              <a:tabLst>
                <a:tab pos="457200" algn="l"/>
              </a:tabLst>
            </a:pPr>
            <a:r>
              <a:rPr lang="en-US" sz="2800" dirty="0">
                <a:latin typeface="Calibri"/>
                <a:ea typeface="Times New Roman"/>
                <a:cs typeface="Times New Roman"/>
              </a:rPr>
              <a:t>Computers have separate memory areas for program instructions a using internal data buses, allowing simultaneous access to both instructions and data. </a:t>
            </a:r>
            <a:endParaRPr lang="en-IN" sz="2800" dirty="0">
              <a:latin typeface="Times New Roman"/>
              <a:ea typeface="Times New Roman"/>
              <a:cs typeface="Times New Roman"/>
            </a:endParaRPr>
          </a:p>
          <a:p>
            <a:pPr algn="just">
              <a:spcAft>
                <a:spcPts val="0"/>
              </a:spcAft>
              <a:buNone/>
            </a:pPr>
            <a:endParaRPr lang="en-IN" sz="2400" dirty="0">
              <a:latin typeface="Times New Roman"/>
              <a:ea typeface="Times New Roman"/>
            </a:endParaRPr>
          </a:p>
          <a:p>
            <a:pPr lvl="0"/>
            <a:endParaRPr lang="en-IN" dirty="0"/>
          </a:p>
          <a:p>
            <a:pPr>
              <a:defRPr/>
            </a:pP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685800"/>
            <a:ext cx="8915400" cy="6019800"/>
          </a:xfrm>
          <a:solidFill>
            <a:srgbClr val="CAFEE5"/>
          </a:solidFill>
          <a:ln>
            <a:solidFill>
              <a:schemeClr val="accent1"/>
            </a:solidFill>
          </a:ln>
        </p:spPr>
        <p:txBody>
          <a:bodyPr/>
          <a:lstStyle/>
          <a:p>
            <a:pPr algn="just">
              <a:spcAft>
                <a:spcPts val="0"/>
              </a:spcAft>
              <a:buNone/>
            </a:pPr>
            <a:r>
              <a:rPr lang="en-US" sz="2800" b="1" dirty="0">
                <a:latin typeface="Calibri"/>
                <a:ea typeface="Times New Roman"/>
              </a:rPr>
              <a:t> </a:t>
            </a:r>
            <a:endParaRPr lang="en-IN" sz="2400" dirty="0">
              <a:latin typeface="Times New Roman"/>
              <a:ea typeface="Times New Roman"/>
            </a:endParaRPr>
          </a:p>
          <a:p>
            <a:pPr lvl="0"/>
            <a:endParaRPr lang="en-IN" dirty="0"/>
          </a:p>
          <a:p>
            <a:pPr>
              <a:defRPr/>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42106971"/>
              </p:ext>
            </p:extLst>
          </p:nvPr>
        </p:nvGraphicFramePr>
        <p:xfrm>
          <a:off x="214282" y="714356"/>
          <a:ext cx="8786874" cy="5306932"/>
        </p:xfrm>
        <a:graphic>
          <a:graphicData uri="http://schemas.openxmlformats.org/drawingml/2006/table">
            <a:tbl>
              <a:tblPr>
                <a:tableStyleId>{616DA210-FB5B-4158-B5E0-FEB733F419BA}</a:tableStyleId>
              </a:tblPr>
              <a:tblGrid>
                <a:gridCol w="4236251">
                  <a:extLst>
                    <a:ext uri="{9D8B030D-6E8A-4147-A177-3AD203B41FA5}">
                      <a16:colId xmlns:a16="http://schemas.microsoft.com/office/drawing/2014/main" val="20000"/>
                    </a:ext>
                  </a:extLst>
                </a:gridCol>
                <a:gridCol w="4550623">
                  <a:extLst>
                    <a:ext uri="{9D8B030D-6E8A-4147-A177-3AD203B41FA5}">
                      <a16:colId xmlns:a16="http://schemas.microsoft.com/office/drawing/2014/main" val="20001"/>
                    </a:ext>
                  </a:extLst>
                </a:gridCol>
              </a:tblGrid>
              <a:tr h="572441">
                <a:tc>
                  <a:txBody>
                    <a:bodyPr/>
                    <a:lstStyle/>
                    <a:p>
                      <a:pPr algn="ctr">
                        <a:lnSpc>
                          <a:spcPct val="115000"/>
                        </a:lnSpc>
                        <a:spcBef>
                          <a:spcPts val="1210"/>
                        </a:spcBef>
                        <a:spcAft>
                          <a:spcPts val="1210"/>
                        </a:spcAft>
                      </a:pPr>
                      <a:r>
                        <a:rPr lang="en-IN" sz="2400" b="1" dirty="0">
                          <a:solidFill>
                            <a:srgbClr val="FF0000"/>
                          </a:solidFill>
                          <a:latin typeface="Calibri" pitchFamily="34" charset="0"/>
                        </a:rPr>
                        <a:t>Von Neumann architecture</a:t>
                      </a:r>
                      <a:endParaRPr lang="en-IN" sz="2400" b="1" dirty="0">
                        <a:solidFill>
                          <a:srgbClr val="FF0000"/>
                        </a:solidFill>
                        <a:latin typeface="Calibri" pitchFamily="34" charset="0"/>
                        <a:ea typeface="Calibri"/>
                        <a:cs typeface="Times New Roman"/>
                      </a:endParaRPr>
                    </a:p>
                  </a:txBody>
                  <a:tcPr marL="61595" marR="61595" marT="61595" marB="61595"/>
                </a:tc>
                <a:tc>
                  <a:txBody>
                    <a:bodyPr/>
                    <a:lstStyle/>
                    <a:p>
                      <a:pPr algn="ctr">
                        <a:lnSpc>
                          <a:spcPct val="115000"/>
                        </a:lnSpc>
                        <a:spcBef>
                          <a:spcPts val="1210"/>
                        </a:spcBef>
                        <a:spcAft>
                          <a:spcPts val="1210"/>
                        </a:spcAft>
                      </a:pPr>
                      <a:r>
                        <a:rPr lang="en-IN" sz="2400" b="1" dirty="0">
                          <a:solidFill>
                            <a:srgbClr val="FF0000"/>
                          </a:solidFill>
                          <a:latin typeface="Calibri" pitchFamily="34" charset="0"/>
                        </a:rPr>
                        <a:t>Harvard architecture</a:t>
                      </a:r>
                      <a:endParaRPr lang="en-IN" sz="2400" b="1" dirty="0">
                        <a:solidFill>
                          <a:srgbClr val="FF0000"/>
                        </a:solidFill>
                        <a:latin typeface="Calibri" pitchFamily="34" charset="0"/>
                        <a:ea typeface="Calibri"/>
                        <a:cs typeface="Times New Roman"/>
                      </a:endParaRPr>
                    </a:p>
                  </a:txBody>
                  <a:tcPr marL="61595" marR="61595" marT="61595" marB="61595"/>
                </a:tc>
                <a:extLst>
                  <a:ext uri="{0D108BD9-81ED-4DB2-BD59-A6C34878D82A}">
                    <a16:rowId xmlns:a16="http://schemas.microsoft.com/office/drawing/2014/main" val="10000"/>
                  </a:ext>
                </a:extLst>
              </a:tr>
              <a:tr h="1334642">
                <a:tc>
                  <a:txBody>
                    <a:bodyPr/>
                    <a:lstStyle/>
                    <a:p>
                      <a:pPr algn="just">
                        <a:lnSpc>
                          <a:spcPct val="115000"/>
                        </a:lnSpc>
                        <a:spcBef>
                          <a:spcPts val="1210"/>
                        </a:spcBef>
                        <a:spcAft>
                          <a:spcPts val="1210"/>
                        </a:spcAft>
                      </a:pPr>
                      <a:r>
                        <a:rPr lang="en-IN" sz="2000" dirty="0">
                          <a:latin typeface="Calibri" pitchFamily="34" charset="0"/>
                        </a:rPr>
                        <a:t>Requires single bus for instructions and data</a:t>
                      </a:r>
                      <a:endParaRPr lang="en-IN" sz="2000" dirty="0">
                        <a:latin typeface="Calibri" pitchFamily="34" charset="0"/>
                        <a:ea typeface="Calibri"/>
                        <a:cs typeface="Times New Roman"/>
                      </a:endParaRPr>
                    </a:p>
                  </a:txBody>
                  <a:tcPr marL="61595" marR="61595" marT="61595" marB="61595"/>
                </a:tc>
                <a:tc>
                  <a:txBody>
                    <a:bodyPr/>
                    <a:lstStyle/>
                    <a:p>
                      <a:pPr algn="just">
                        <a:lnSpc>
                          <a:spcPct val="115000"/>
                        </a:lnSpc>
                        <a:spcBef>
                          <a:spcPts val="1210"/>
                        </a:spcBef>
                        <a:spcAft>
                          <a:spcPts val="1210"/>
                        </a:spcAft>
                      </a:pPr>
                      <a:r>
                        <a:rPr lang="en-IN" sz="2000">
                          <a:latin typeface="Calibri" pitchFamily="34" charset="0"/>
                        </a:rPr>
                        <a:t>Requires separate &amp; dedicated buses for memories for instructions and data.</a:t>
                      </a:r>
                      <a:endParaRPr lang="en-IN" sz="2000">
                        <a:latin typeface="Calibri" pitchFamily="34" charset="0"/>
                        <a:ea typeface="Calibri"/>
                        <a:cs typeface="Times New Roman"/>
                      </a:endParaRPr>
                    </a:p>
                  </a:txBody>
                  <a:tcPr marL="61595" marR="61595" marT="61595" marB="61595"/>
                </a:tc>
                <a:extLst>
                  <a:ext uri="{0D108BD9-81ED-4DB2-BD59-A6C34878D82A}">
                    <a16:rowId xmlns:a16="http://schemas.microsoft.com/office/drawing/2014/main" val="10001"/>
                  </a:ext>
                </a:extLst>
              </a:tr>
              <a:tr h="590786">
                <a:tc>
                  <a:txBody>
                    <a:bodyPr/>
                    <a:lstStyle/>
                    <a:p>
                      <a:pPr algn="just">
                        <a:lnSpc>
                          <a:spcPct val="115000"/>
                        </a:lnSpc>
                        <a:spcBef>
                          <a:spcPts val="1210"/>
                        </a:spcBef>
                        <a:spcAft>
                          <a:spcPts val="1210"/>
                        </a:spcAft>
                      </a:pPr>
                      <a:r>
                        <a:rPr lang="en-IN" sz="2000">
                          <a:latin typeface="Calibri" pitchFamily="34" charset="0"/>
                        </a:rPr>
                        <a:t>Its design is simpler</a:t>
                      </a:r>
                      <a:endParaRPr lang="en-IN" sz="2000">
                        <a:latin typeface="Calibri" pitchFamily="34" charset="0"/>
                        <a:ea typeface="Calibri"/>
                        <a:cs typeface="Times New Roman"/>
                      </a:endParaRPr>
                    </a:p>
                  </a:txBody>
                  <a:tcPr marL="61595" marR="61595" marT="61595" marB="61595"/>
                </a:tc>
                <a:tc>
                  <a:txBody>
                    <a:bodyPr/>
                    <a:lstStyle/>
                    <a:p>
                      <a:pPr algn="just">
                        <a:lnSpc>
                          <a:spcPct val="115000"/>
                        </a:lnSpc>
                        <a:spcBef>
                          <a:spcPts val="1210"/>
                        </a:spcBef>
                        <a:spcAft>
                          <a:spcPts val="1210"/>
                        </a:spcAft>
                      </a:pPr>
                      <a:r>
                        <a:rPr lang="en-IN" sz="2000" dirty="0">
                          <a:latin typeface="Calibri" pitchFamily="34" charset="0"/>
                        </a:rPr>
                        <a:t>Its design is complicated</a:t>
                      </a:r>
                      <a:endParaRPr lang="en-IN" sz="2000" dirty="0">
                        <a:latin typeface="Calibri" pitchFamily="34" charset="0"/>
                        <a:ea typeface="Calibri"/>
                        <a:cs typeface="Times New Roman"/>
                      </a:endParaRPr>
                    </a:p>
                  </a:txBody>
                  <a:tcPr marL="61595" marR="61595" marT="61595" marB="61595"/>
                </a:tc>
                <a:extLst>
                  <a:ext uri="{0D108BD9-81ED-4DB2-BD59-A6C34878D82A}">
                    <a16:rowId xmlns:a16="http://schemas.microsoft.com/office/drawing/2014/main" val="10002"/>
                  </a:ext>
                </a:extLst>
              </a:tr>
              <a:tr h="1334642">
                <a:tc>
                  <a:txBody>
                    <a:bodyPr/>
                    <a:lstStyle/>
                    <a:p>
                      <a:pPr algn="just">
                        <a:lnSpc>
                          <a:spcPct val="115000"/>
                        </a:lnSpc>
                        <a:spcBef>
                          <a:spcPts val="1210"/>
                        </a:spcBef>
                        <a:spcAft>
                          <a:spcPts val="1210"/>
                        </a:spcAft>
                      </a:pPr>
                      <a:r>
                        <a:rPr lang="en-IN" sz="2000" dirty="0">
                          <a:latin typeface="Calibri" pitchFamily="34" charset="0"/>
                        </a:rPr>
                        <a:t>The Von Neumann architecture uses single memory for their instructions and data</a:t>
                      </a:r>
                      <a:endParaRPr lang="en-IN" sz="2000" dirty="0">
                        <a:latin typeface="Calibri" pitchFamily="34" charset="0"/>
                        <a:ea typeface="Calibri"/>
                        <a:cs typeface="Times New Roman"/>
                      </a:endParaRPr>
                    </a:p>
                  </a:txBody>
                  <a:tcPr marL="61595" marR="61595" marT="61595" marB="61595"/>
                </a:tc>
                <a:tc>
                  <a:txBody>
                    <a:bodyPr/>
                    <a:lstStyle/>
                    <a:p>
                      <a:pPr algn="just">
                        <a:lnSpc>
                          <a:spcPct val="115000"/>
                        </a:lnSpc>
                        <a:spcBef>
                          <a:spcPts val="1210"/>
                        </a:spcBef>
                        <a:spcAft>
                          <a:spcPts val="1210"/>
                        </a:spcAft>
                      </a:pPr>
                      <a:r>
                        <a:rPr lang="en-IN" sz="2000" dirty="0">
                          <a:latin typeface="Calibri" pitchFamily="34" charset="0"/>
                        </a:rPr>
                        <a:t>The Harvard architecture uses separate memories for their instructions and data</a:t>
                      </a:r>
                      <a:endParaRPr lang="en-IN" sz="2000" dirty="0">
                        <a:latin typeface="Calibri" pitchFamily="34" charset="0"/>
                        <a:ea typeface="Calibri"/>
                        <a:cs typeface="Times New Roman"/>
                      </a:endParaRPr>
                    </a:p>
                  </a:txBody>
                  <a:tcPr marL="61595" marR="61595" marT="61595" marB="61595"/>
                </a:tc>
                <a:extLst>
                  <a:ext uri="{0D108BD9-81ED-4DB2-BD59-A6C34878D82A}">
                    <a16:rowId xmlns:a16="http://schemas.microsoft.com/office/drawing/2014/main" val="10003"/>
                  </a:ext>
                </a:extLst>
              </a:tr>
              <a:tr h="1474421">
                <a:tc>
                  <a:txBody>
                    <a:bodyPr/>
                    <a:lstStyle/>
                    <a:p>
                      <a:pPr algn="just">
                        <a:lnSpc>
                          <a:spcPct val="115000"/>
                        </a:lnSpc>
                        <a:spcBef>
                          <a:spcPts val="1210"/>
                        </a:spcBef>
                        <a:spcAft>
                          <a:spcPts val="1210"/>
                        </a:spcAft>
                      </a:pPr>
                      <a:r>
                        <a:rPr lang="en-IN" sz="2000" dirty="0">
                          <a:latin typeface="Calibri" pitchFamily="34" charset="0"/>
                        </a:rPr>
                        <a:t>Ex: ARM-7 and Pentium Processors etc.</a:t>
                      </a:r>
                      <a:endParaRPr lang="en-IN" sz="2000" dirty="0">
                        <a:latin typeface="Calibri" pitchFamily="34" charset="0"/>
                        <a:ea typeface="Calibri"/>
                        <a:cs typeface="Times New Roman"/>
                      </a:endParaRPr>
                    </a:p>
                  </a:txBody>
                  <a:tcPr marL="61595" marR="61595" marT="61595" marB="61595"/>
                </a:tc>
                <a:tc>
                  <a:txBody>
                    <a:bodyPr/>
                    <a:lstStyle/>
                    <a:p>
                      <a:pPr algn="just">
                        <a:lnSpc>
                          <a:spcPct val="115000"/>
                        </a:lnSpc>
                        <a:spcBef>
                          <a:spcPts val="1210"/>
                        </a:spcBef>
                        <a:spcAft>
                          <a:spcPts val="1210"/>
                        </a:spcAft>
                      </a:pPr>
                      <a:r>
                        <a:rPr lang="en-IN" sz="2000" dirty="0">
                          <a:latin typeface="Calibri" pitchFamily="34" charset="0"/>
                        </a:rPr>
                        <a:t>Ex: 8051, ARM-9, AVR by Atmel Corporation and PIC microcontrollers by microchip Technology etc.</a:t>
                      </a:r>
                      <a:endParaRPr lang="en-IN" sz="2000" dirty="0">
                        <a:latin typeface="Calibri" pitchFamily="34" charset="0"/>
                        <a:ea typeface="Calibri"/>
                        <a:cs typeface="Times New Roman"/>
                      </a:endParaRPr>
                    </a:p>
                  </a:txBody>
                  <a:tcPr marL="61595" marR="61595" marT="61595" marB="61595"/>
                </a:tc>
                <a:extLst>
                  <a:ext uri="{0D108BD9-81ED-4DB2-BD59-A6C34878D82A}">
                    <a16:rowId xmlns:a16="http://schemas.microsoft.com/office/drawing/2014/main" val="10004"/>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US" sz="3200" b="1" dirty="0"/>
              <a:t>Hardware Architecture of Embedded System</a:t>
            </a:r>
            <a:endParaRPr lang="en-IN" sz="3200" dirty="0"/>
          </a:p>
        </p:txBody>
      </p:sp>
      <p:pic>
        <p:nvPicPr>
          <p:cNvPr id="5" name="Picture 4"/>
          <p:cNvPicPr/>
          <p:nvPr/>
        </p:nvPicPr>
        <p:blipFill>
          <a:blip r:embed="rId2"/>
          <a:srcRect/>
          <a:stretch>
            <a:fillRect/>
          </a:stretch>
        </p:blipFill>
        <p:spPr bwMode="auto">
          <a:xfrm>
            <a:off x="0" y="928670"/>
            <a:ext cx="9067800" cy="5000660"/>
          </a:xfrm>
          <a:prstGeom prst="rect">
            <a:avLst/>
          </a:prstGeom>
          <a:noFill/>
          <a:ln w="9525">
            <a:noFill/>
            <a:miter lim="800000"/>
            <a:headEnd/>
            <a:tailEnd/>
          </a:ln>
          <a:effec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algn="just">
              <a:spcAft>
                <a:spcPts val="0"/>
              </a:spcAft>
              <a:buNone/>
            </a:pPr>
            <a:r>
              <a:rPr lang="en-US" sz="2800" b="1" dirty="0">
                <a:solidFill>
                  <a:srgbClr val="0070C0"/>
                </a:solidFill>
                <a:latin typeface="Calibri" pitchFamily="34" charset="0"/>
              </a:rPr>
              <a:t>Hardware Components of Embedded System:</a:t>
            </a:r>
            <a:r>
              <a:rPr lang="en-US" sz="2800" b="1" dirty="0">
                <a:solidFill>
                  <a:srgbClr val="0070C0"/>
                </a:solidFill>
                <a:latin typeface="Calibri" pitchFamily="34" charset="0"/>
                <a:ea typeface="Times New Roman"/>
              </a:rPr>
              <a:t> </a:t>
            </a:r>
          </a:p>
          <a:p>
            <a:pPr algn="just">
              <a:spcAft>
                <a:spcPts val="0"/>
              </a:spcAft>
              <a:buNone/>
            </a:pPr>
            <a:r>
              <a:rPr lang="en-US" sz="2400" b="1" dirty="0">
                <a:latin typeface="Calibri"/>
                <a:ea typeface="Times New Roman"/>
              </a:rPr>
              <a:t>Central Processing Unit:</a:t>
            </a:r>
            <a:endParaRPr lang="en-IN" sz="2400"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CPU in the embedded system may be a general purpose processor like a microcontroller or a special purpose processor like a DSP (Digital signal processor).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But any CPU consists of an Arithmetic Logic Unit (ALU), a Control Unit (CU), and many internal registers that are connected by buses. </a:t>
            </a: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ALU performs all the mathematical operations (Add, Sub, </a:t>
            </a:r>
            <a:r>
              <a:rPr lang="en-US" dirty="0" err="1">
                <a:latin typeface="Calibri"/>
                <a:ea typeface="Times New Roman"/>
                <a:cs typeface="Times New Roman"/>
              </a:rPr>
              <a:t>Mul</a:t>
            </a:r>
            <a:r>
              <a:rPr lang="en-US" dirty="0">
                <a:latin typeface="Calibri"/>
                <a:ea typeface="Times New Roman"/>
                <a:cs typeface="Times New Roman"/>
              </a:rPr>
              <a:t>, Div), logical operations (AND, OR), and shifting operations within CPU.</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CPU works in a cycle of fetching an instruction, decoding it, and executing it, known as the fetch-decode-execute cycle. </a:t>
            </a:r>
            <a:endParaRPr lang="en-IN" dirty="0">
              <a:latin typeface="Times New Roman"/>
              <a:ea typeface="Times New Roman"/>
              <a:cs typeface="Times New Roman"/>
            </a:endParaRPr>
          </a:p>
          <a:p>
            <a:pPr algn="just">
              <a:defRPr/>
            </a:pP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282" y="214290"/>
            <a:ext cx="8715436" cy="6500858"/>
          </a:xfrm>
          <a:solidFill>
            <a:srgbClr val="CAFEE5"/>
          </a:solidFill>
        </p:spPr>
        <p:txBody>
          <a:bodyPr/>
          <a:lstStyle/>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There are many internal registers in the CPU.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 The accumulator (A) is a special data register that stores the result of ALU operations. It can also be used as an operand. The Program Counter (PC) stores the memory location of the next instruction to be executed.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Instruction Register (IR) stores the current machine instruction to be decoded and executed.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Data Buffer Registers store the data received from the memory or the data to be sent to memory.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Data Buffer Registers are connected to the data bus</a:t>
            </a:r>
            <a:r>
              <a:rPr lang="en-US" sz="2800" dirty="0">
                <a:latin typeface="Calibri"/>
                <a:ea typeface="Times New Roman"/>
                <a:cs typeface="Times New Roman"/>
              </a:rPr>
              <a:t>. </a:t>
            </a: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Address Register stores the memory location of the data to be accessed (get or set). The Address Register is connected to the address bus.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endParaRPr lang="en-IN" sz="2800" dirty="0">
              <a:latin typeface="Times New Roman"/>
              <a:ea typeface="Times New Roman"/>
              <a:cs typeface="Times New Roman"/>
            </a:endParaRPr>
          </a:p>
          <a:p>
            <a:pPr algn="just"/>
            <a:endParaRPr lang="en-IN"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282" y="214290"/>
            <a:ext cx="8715436" cy="6500858"/>
          </a:xfrm>
          <a:solidFill>
            <a:srgbClr val="CAFEE5"/>
          </a:solidFill>
        </p:spPr>
        <p:txBody>
          <a:bodyPr/>
          <a:lstStyle/>
          <a:p>
            <a:pPr marL="228600" algn="just">
              <a:spcBef>
                <a:spcPts val="500"/>
              </a:spcBef>
              <a:spcAft>
                <a:spcPts val="0"/>
              </a:spcAft>
              <a:buNone/>
            </a:pPr>
            <a:r>
              <a:rPr lang="en-US" b="1" dirty="0">
                <a:latin typeface="Calibri"/>
                <a:ea typeface="Times New Roman"/>
              </a:rPr>
              <a:t>Memory:</a:t>
            </a:r>
            <a:endParaRPr lang="en-IN"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Embedded system memory can be either on-chip or off-chip.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 On chip memory access is much faster than off-chip memory, but the size of on-chip memory is much smaller than the size of off-chip memory.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The ROM, EPROM, and Flash memory are all read-only type memories often used to store code in an embedded system. </a:t>
            </a: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RAM is used to store temporary data.</a:t>
            </a:r>
            <a:endParaRPr lang="en-IN" dirty="0">
              <a:latin typeface="Times New Roman"/>
              <a:ea typeface="Times New Roman"/>
              <a:cs typeface="Times New Roman"/>
            </a:endParaRPr>
          </a:p>
          <a:p>
            <a:pPr algn="just">
              <a:spcAft>
                <a:spcPts val="0"/>
              </a:spcAft>
              <a:buNone/>
            </a:pPr>
            <a:r>
              <a:rPr lang="en-US" b="1" dirty="0">
                <a:latin typeface="Calibri"/>
                <a:ea typeface="Times New Roman"/>
              </a:rPr>
              <a:t>Communication Interfaces:</a:t>
            </a:r>
            <a:endParaRPr lang="en-IN"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dirty="0">
                <a:latin typeface="Calibri"/>
                <a:ea typeface="Times New Roman"/>
                <a:cs typeface="Times New Roman"/>
              </a:rPr>
              <a:t>To transfer the data or to interact with other devices, the embedded devices are provided with various communication interfaces like RS232, RS422, RS485,USB, SPI(Serial Peripheral Interface ), SCI  (Serial Communication Interface), Ethernet etc. </a:t>
            </a:r>
            <a:endParaRPr lang="en-IN"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endParaRPr lang="en-IN" dirty="0">
              <a:latin typeface="Times New Roman"/>
              <a:ea typeface="Times New Roman"/>
              <a:cs typeface="Times New Roman"/>
            </a:endParaRPr>
          </a:p>
          <a:p>
            <a:pPr algn="just"/>
            <a:endParaRPr lang="en-IN"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142851"/>
            <a:ext cx="8891974" cy="6653733"/>
          </a:xfrm>
          <a:solidFill>
            <a:srgbClr val="CAFEE5"/>
          </a:solidFill>
        </p:spPr>
        <p:txBody>
          <a:bodyPr/>
          <a:lstStyle/>
          <a:p>
            <a:pPr algn="just">
              <a:spcAft>
                <a:spcPts val="0"/>
              </a:spcAft>
              <a:buNone/>
            </a:pPr>
            <a:r>
              <a:rPr lang="en-US" sz="2400" b="1" dirty="0">
                <a:latin typeface="Calibri"/>
                <a:ea typeface="Times New Roman"/>
              </a:rPr>
              <a:t>Application Specific Circuitry: </a:t>
            </a:r>
            <a:endParaRPr lang="en-IN" sz="2400" dirty="0">
              <a:latin typeface="Times New Roman"/>
              <a:ea typeface="Times New Roman"/>
            </a:endParaRPr>
          </a:p>
          <a:p>
            <a:pPr algn="just">
              <a:spcAft>
                <a:spcPts val="0"/>
              </a:spcAft>
            </a:pPr>
            <a:r>
              <a:rPr lang="en-US" sz="2400" dirty="0">
                <a:latin typeface="Calibri"/>
                <a:ea typeface="Times New Roman"/>
                <a:cs typeface="Times New Roman"/>
              </a:rPr>
              <a:t>The embedded system sometimes receives the input from a sensor </a:t>
            </a:r>
            <a:r>
              <a:rPr lang="en-US" sz="2400" dirty="0">
                <a:latin typeface="Calibri"/>
                <a:ea typeface="Calibri"/>
                <a:cs typeface="Times New Roman"/>
              </a:rPr>
              <a:t>like temperature sensor, light sensor, gas sensor etc</a:t>
            </a:r>
            <a:r>
              <a:rPr lang="en-US" sz="2400" dirty="0">
                <a:latin typeface="Calibri"/>
                <a:ea typeface="Times New Roman"/>
                <a:cs typeface="Times New Roman"/>
              </a:rPr>
              <a:t> or send output to actuator which can be d</a:t>
            </a:r>
            <a:r>
              <a:rPr lang="en-US" sz="2400" dirty="0">
                <a:latin typeface="Calibri"/>
                <a:ea typeface="Times New Roman"/>
              </a:rPr>
              <a:t>isplay module like LCD or Touch screen panel.</a:t>
            </a:r>
            <a:endParaRPr lang="en-IN" sz="2400" dirty="0">
              <a:latin typeface="Times New Roman"/>
              <a:ea typeface="Times New Roman"/>
            </a:endParaRPr>
          </a:p>
          <a:p>
            <a:pPr marL="342900" indent="-342900" algn="just">
              <a:spcBef>
                <a:spcPts val="500"/>
              </a:spcBef>
              <a:spcAft>
                <a:spcPts val="0"/>
              </a:spcAft>
              <a:buFont typeface="Arial"/>
              <a:buChar char="•"/>
              <a:tabLst>
                <a:tab pos="457200" algn="l"/>
              </a:tabLst>
            </a:pPr>
            <a:r>
              <a:rPr lang="en-US" sz="2400" dirty="0">
                <a:latin typeface="Calibri"/>
                <a:ea typeface="Times New Roman"/>
                <a:cs typeface="Times New Roman"/>
              </a:rPr>
              <a:t>In such situations certain signal conditioning circuitry is needed. This hardware circuitry may contain ADC, DAC etc. </a:t>
            </a:r>
            <a:endParaRPr lang="en-IN" sz="2400" dirty="0">
              <a:latin typeface="Times New Roman"/>
              <a:ea typeface="Times New Roman"/>
              <a:cs typeface="Times New Roman"/>
            </a:endParaRPr>
          </a:p>
          <a:p>
            <a:pPr algn="just">
              <a:spcAft>
                <a:spcPts val="0"/>
              </a:spcAft>
              <a:buNone/>
            </a:pPr>
            <a:r>
              <a:rPr lang="en-US" sz="2400" b="1" dirty="0">
                <a:latin typeface="Calibri"/>
                <a:ea typeface="Times New Roman"/>
              </a:rPr>
              <a:t>ADC &amp; DAC: </a:t>
            </a:r>
            <a:endParaRPr lang="en-IN" sz="2400"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 Many embedded system application need to deal with non-digital external signals such as electronic voltage, music or voice, temperature, pressures, and many other signals in the analog form. </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digital computer does not understand these data unless they are converted to digital formats. </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ADC is responsible for converting analog values to binary digits. </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The DAC is responsible for outputting analog signals for automation controls such as DC motor.</a:t>
            </a:r>
            <a:endParaRPr lang="en-IN" sz="2400" dirty="0">
              <a:latin typeface="Times New Roman"/>
              <a:ea typeface="Times New Roman"/>
              <a:cs typeface="Times New Roman"/>
            </a:endParaRPr>
          </a:p>
          <a:p>
            <a:pPr algn="just"/>
            <a:endParaRPr lang="en-IN" sz="24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6738" name="Picture 1"/>
          <p:cNvPicPr>
            <a:picLocks noChangeAspect="1" noChangeArrowheads="1"/>
          </p:cNvPicPr>
          <p:nvPr/>
        </p:nvPicPr>
        <p:blipFill>
          <a:blip r:embed="rId2"/>
          <a:srcRect/>
          <a:stretch>
            <a:fillRect/>
          </a:stretch>
        </p:blipFill>
        <p:spPr bwMode="auto">
          <a:xfrm>
            <a:off x="228600" y="228600"/>
            <a:ext cx="4414838" cy="6400800"/>
          </a:xfrm>
          <a:prstGeom prst="rect">
            <a:avLst/>
          </a:prstGeom>
          <a:noFill/>
          <a:ln w="9525">
            <a:solidFill>
              <a:srgbClr val="7030A0"/>
            </a:solidFill>
            <a:miter lim="800000"/>
            <a:headEnd/>
            <a:tailEnd/>
          </a:ln>
        </p:spPr>
      </p:pic>
      <p:pic>
        <p:nvPicPr>
          <p:cNvPr id="3" name="Picture 2"/>
          <p:cNvPicPr>
            <a:picLocks noChangeAspect="1" noChangeArrowheads="1"/>
          </p:cNvPicPr>
          <p:nvPr/>
        </p:nvPicPr>
        <p:blipFill>
          <a:blip r:embed="rId3"/>
          <a:srcRect/>
          <a:stretch>
            <a:fillRect/>
          </a:stretch>
        </p:blipFill>
        <p:spPr bwMode="auto">
          <a:xfrm>
            <a:off x="4643438" y="285728"/>
            <a:ext cx="3952884" cy="635798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116738"/>
                                        </p:tgtEl>
                                        <p:attrNameLst>
                                          <p:attrName>style.visibility</p:attrName>
                                        </p:attrNameLst>
                                      </p:cBhvr>
                                      <p:to>
                                        <p:strVal val="visible"/>
                                      </p:to>
                                    </p:set>
                                    <p:animEffect transition="in" filter="wipe(down)">
                                      <p:cBhvr>
                                        <p:cTn id="7" dur="580">
                                          <p:stCondLst>
                                            <p:cond delay="0"/>
                                          </p:stCondLst>
                                        </p:cTn>
                                        <p:tgtEl>
                                          <p:spTgt spid="116738"/>
                                        </p:tgtEl>
                                      </p:cBhvr>
                                    </p:animEffect>
                                    <p:anim calcmode="lin" valueType="num">
                                      <p:cBhvr>
                                        <p:cTn id="8" dur="1822" tmFilter="0,0; 0.14,0.36; 0.43,0.73; 0.71,0.91; 1.0,1.0">
                                          <p:stCondLst>
                                            <p:cond delay="0"/>
                                          </p:stCondLst>
                                        </p:cTn>
                                        <p:tgtEl>
                                          <p:spTgt spid="1167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67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67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67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6738"/>
                                        </p:tgtEl>
                                        <p:attrNameLst>
                                          <p:attrName>ppt_y</p:attrName>
                                        </p:attrNameLst>
                                      </p:cBhvr>
                                      <p:tavLst>
                                        <p:tav tm="0" fmla="#ppt_y-sin(pi*$)/81">
                                          <p:val>
                                            <p:fltVal val="0"/>
                                          </p:val>
                                        </p:tav>
                                        <p:tav tm="100000">
                                          <p:val>
                                            <p:fltVal val="1"/>
                                          </p:val>
                                        </p:tav>
                                      </p:tavLst>
                                    </p:anim>
                                    <p:animScale>
                                      <p:cBhvr>
                                        <p:cTn id="13" dur="26">
                                          <p:stCondLst>
                                            <p:cond delay="650"/>
                                          </p:stCondLst>
                                        </p:cTn>
                                        <p:tgtEl>
                                          <p:spTgt spid="116738"/>
                                        </p:tgtEl>
                                      </p:cBhvr>
                                      <p:to x="100000" y="60000"/>
                                    </p:animScale>
                                    <p:animScale>
                                      <p:cBhvr>
                                        <p:cTn id="14" dur="166" decel="50000">
                                          <p:stCondLst>
                                            <p:cond delay="676"/>
                                          </p:stCondLst>
                                        </p:cTn>
                                        <p:tgtEl>
                                          <p:spTgt spid="116738"/>
                                        </p:tgtEl>
                                      </p:cBhvr>
                                      <p:to x="100000" y="100000"/>
                                    </p:animScale>
                                    <p:animScale>
                                      <p:cBhvr>
                                        <p:cTn id="15" dur="26">
                                          <p:stCondLst>
                                            <p:cond delay="1312"/>
                                          </p:stCondLst>
                                        </p:cTn>
                                        <p:tgtEl>
                                          <p:spTgt spid="116738"/>
                                        </p:tgtEl>
                                      </p:cBhvr>
                                      <p:to x="100000" y="80000"/>
                                    </p:animScale>
                                    <p:animScale>
                                      <p:cBhvr>
                                        <p:cTn id="16" dur="166" decel="50000">
                                          <p:stCondLst>
                                            <p:cond delay="1338"/>
                                          </p:stCondLst>
                                        </p:cTn>
                                        <p:tgtEl>
                                          <p:spTgt spid="116738"/>
                                        </p:tgtEl>
                                      </p:cBhvr>
                                      <p:to x="100000" y="100000"/>
                                    </p:animScale>
                                    <p:animScale>
                                      <p:cBhvr>
                                        <p:cTn id="17" dur="26">
                                          <p:stCondLst>
                                            <p:cond delay="1642"/>
                                          </p:stCondLst>
                                        </p:cTn>
                                        <p:tgtEl>
                                          <p:spTgt spid="116738"/>
                                        </p:tgtEl>
                                      </p:cBhvr>
                                      <p:to x="100000" y="90000"/>
                                    </p:animScale>
                                    <p:animScale>
                                      <p:cBhvr>
                                        <p:cTn id="18" dur="166" decel="50000">
                                          <p:stCondLst>
                                            <p:cond delay="1668"/>
                                          </p:stCondLst>
                                        </p:cTn>
                                        <p:tgtEl>
                                          <p:spTgt spid="116738"/>
                                        </p:tgtEl>
                                      </p:cBhvr>
                                      <p:to x="100000" y="100000"/>
                                    </p:animScale>
                                    <p:animScale>
                                      <p:cBhvr>
                                        <p:cTn id="19" dur="26">
                                          <p:stCondLst>
                                            <p:cond delay="1808"/>
                                          </p:stCondLst>
                                        </p:cTn>
                                        <p:tgtEl>
                                          <p:spTgt spid="116738"/>
                                        </p:tgtEl>
                                      </p:cBhvr>
                                      <p:to x="100000" y="95000"/>
                                    </p:animScale>
                                    <p:animScale>
                                      <p:cBhvr>
                                        <p:cTn id="20" dur="166" decel="50000">
                                          <p:stCondLst>
                                            <p:cond delay="1834"/>
                                          </p:stCondLst>
                                        </p:cTn>
                                        <p:tgtEl>
                                          <p:spTgt spid="1167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28596" y="571480"/>
            <a:ext cx="8215370" cy="5643602"/>
          </a:xfrm>
          <a:solidFill>
            <a:srgbClr val="CAFEE5"/>
          </a:solidFill>
        </p:spPr>
        <p:txBody>
          <a:bodyPr/>
          <a:lstStyle/>
          <a:p>
            <a:pPr algn="just">
              <a:spcAft>
                <a:spcPts val="0"/>
              </a:spcAft>
              <a:buNone/>
            </a:pPr>
            <a:r>
              <a:rPr lang="en-US" sz="2400" b="1" dirty="0">
                <a:latin typeface="Calibri"/>
                <a:ea typeface="Times New Roman"/>
              </a:rPr>
              <a:t>Address bus and Data bus:</a:t>
            </a:r>
            <a:endParaRPr lang="en-IN" sz="2000" dirty="0">
              <a:latin typeface="Times New Roman"/>
              <a:ea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Address bus is a part of the computer system bus that is dedicated for specifying a physical address. </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When the computer processor needs to read or write from or to the memory, it uses the address bus to specify the physical address of the individual memory block it needs to access.</a:t>
            </a:r>
            <a:endParaRPr lang="en-IN" sz="2000" dirty="0">
              <a:latin typeface="Times New Roman"/>
              <a:ea typeface="Times New Roman"/>
              <a:cs typeface="Times New Roman"/>
            </a:endParaRPr>
          </a:p>
          <a:p>
            <a:pPr marL="342900" lvl="0" indent="-342900" algn="just">
              <a:spcBef>
                <a:spcPts val="500"/>
              </a:spcBef>
              <a:spcAft>
                <a:spcPts val="0"/>
              </a:spcAft>
              <a:buFont typeface="Arial"/>
              <a:buChar char="•"/>
              <a:tabLst>
                <a:tab pos="457200" algn="l"/>
              </a:tabLst>
            </a:pPr>
            <a:r>
              <a:rPr lang="en-US" sz="2400" dirty="0">
                <a:latin typeface="Calibri"/>
                <a:ea typeface="Times New Roman"/>
                <a:cs typeface="Times New Roman"/>
              </a:rPr>
              <a:t>A data bus simply carries data. The same data bus is used for both read/write operations.</a:t>
            </a:r>
            <a:endParaRPr lang="en-IN" sz="2000" dirty="0">
              <a:latin typeface="Times New Roman"/>
              <a:ea typeface="Times New Roman"/>
              <a:cs typeface="Times New Roman"/>
            </a:endParaRPr>
          </a:p>
          <a:p>
            <a:pPr algn="just"/>
            <a:endParaRPr lang="en-IN" sz="2400"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algn="just">
              <a:lnSpc>
                <a:spcPct val="115000"/>
              </a:lnSpc>
              <a:spcAft>
                <a:spcPts val="0"/>
              </a:spcAft>
              <a:buNone/>
            </a:pPr>
            <a:r>
              <a:rPr lang="en-US" sz="2400" b="1" dirty="0">
                <a:solidFill>
                  <a:srgbClr val="0070C0"/>
                </a:solidFill>
                <a:latin typeface="Calibri"/>
                <a:ea typeface="Calibri"/>
                <a:cs typeface="Times New Roman"/>
              </a:rPr>
              <a:t>Microprocessor :</a:t>
            </a:r>
            <a:endParaRPr lang="en-IN" sz="1800" dirty="0">
              <a:solidFill>
                <a:srgbClr val="0070C0"/>
              </a:solidFill>
              <a:latin typeface="Calibri"/>
              <a:ea typeface="Calibri"/>
              <a:cs typeface="Times New Roman"/>
            </a:endParaRPr>
          </a:p>
          <a:p>
            <a:pPr marL="342900" lvl="0" indent="-342900" algn="just">
              <a:spcAft>
                <a:spcPts val="0"/>
              </a:spcAft>
              <a:buFont typeface="Symbol"/>
              <a:buChar char=""/>
            </a:pPr>
            <a:r>
              <a:rPr lang="en-IN" sz="2400" dirty="0">
                <a:latin typeface="Calibri"/>
                <a:ea typeface="Times New Roman"/>
                <a:cs typeface="Arial"/>
              </a:rPr>
              <a:t>A microprocessor is a computer processor that contains the arithmetic, logic, and control circuitry required to perform the functions of a computer's central processing unit. </a:t>
            </a:r>
            <a:endParaRPr lang="en-IN" sz="2000" dirty="0">
              <a:latin typeface="Times New Roman"/>
              <a:ea typeface="Times New Roman"/>
            </a:endParaRPr>
          </a:p>
          <a:p>
            <a:pPr marL="342900" lvl="0" indent="-342900" algn="just">
              <a:spcAft>
                <a:spcPts val="0"/>
              </a:spcAft>
              <a:buFont typeface="Symbol"/>
              <a:buChar char=""/>
            </a:pPr>
            <a:r>
              <a:rPr lang="en-IN" sz="2400" dirty="0">
                <a:latin typeface="Calibri"/>
                <a:ea typeface="Times New Roman"/>
              </a:rPr>
              <a:t>Microprocessor is used for applications that require intensive processing and is</a:t>
            </a:r>
            <a:r>
              <a:rPr lang="en-US" sz="2400" dirty="0">
                <a:latin typeface="Calibri"/>
                <a:ea typeface="Times New Roman"/>
              </a:rPr>
              <a:t> not made for a specific task.</a:t>
            </a:r>
            <a:endParaRPr lang="en-IN" sz="2000" dirty="0">
              <a:latin typeface="Times New Roman"/>
              <a:ea typeface="Times New Roman"/>
            </a:endParaRPr>
          </a:p>
          <a:p>
            <a:pPr marL="342900" lvl="0" indent="-342900" algn="just">
              <a:lnSpc>
                <a:spcPct val="115000"/>
              </a:lnSpc>
              <a:spcAft>
                <a:spcPts val="0"/>
              </a:spcAft>
              <a:buFont typeface="Symbol"/>
              <a:buChar char=""/>
            </a:pPr>
            <a:r>
              <a:rPr lang="en-US" sz="2400" dirty="0">
                <a:solidFill>
                  <a:srgbClr val="000000"/>
                </a:solidFill>
                <a:latin typeface="Calibri"/>
                <a:ea typeface="Calibri"/>
                <a:cs typeface="Times New Roman"/>
              </a:rPr>
              <a:t>It is used in the development of software, games, and other applications that require high memory and where input and output are not defined.</a:t>
            </a:r>
            <a:endParaRPr lang="en-IN" sz="1800" dirty="0">
              <a:latin typeface="Calibri"/>
              <a:ea typeface="Calibri"/>
              <a:cs typeface="Times New Roman"/>
            </a:endParaRPr>
          </a:p>
          <a:p>
            <a:pPr marL="457200" algn="just">
              <a:lnSpc>
                <a:spcPct val="115000"/>
              </a:lnSpc>
              <a:spcAft>
                <a:spcPts val="0"/>
              </a:spcAft>
              <a:buNone/>
            </a:pPr>
            <a:r>
              <a:rPr lang="en-US" sz="2400" b="1" dirty="0">
                <a:solidFill>
                  <a:srgbClr val="000000"/>
                </a:solidFill>
                <a:latin typeface="Calibri"/>
                <a:ea typeface="Calibri"/>
                <a:cs typeface="Times New Roman"/>
              </a:rPr>
              <a:t>Ex: Complex home security, Home computers, Video game systems</a:t>
            </a:r>
            <a:endParaRPr lang="en-IN" sz="1800" b="1" dirty="0">
              <a:latin typeface="Calibri"/>
              <a:ea typeface="Calibri"/>
              <a:cs typeface="Times New Roman"/>
            </a:endParaRPr>
          </a:p>
          <a:p>
            <a:pPr marL="228600" algn="just">
              <a:lnSpc>
                <a:spcPct val="115000"/>
              </a:lnSpc>
              <a:spcAft>
                <a:spcPts val="0"/>
              </a:spcAft>
              <a:buNone/>
            </a:pPr>
            <a:endParaRPr lang="en-IN" sz="1800" dirty="0">
              <a:latin typeface="Calibri"/>
              <a:ea typeface="Calibri"/>
              <a:cs typeface="Times New Roman"/>
            </a:endParaRPr>
          </a:p>
          <a:p>
            <a:pPr algn="just">
              <a:defRPr/>
            </a:pP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pPr algn="ctr"/>
            <a:r>
              <a:rPr lang="en-US" sz="3200" b="1" dirty="0"/>
              <a:t>Microprocessors and Microcontrollers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algn="just">
              <a:lnSpc>
                <a:spcPct val="115000"/>
              </a:lnSpc>
              <a:spcAft>
                <a:spcPts val="0"/>
              </a:spcAft>
              <a:buNone/>
            </a:pPr>
            <a:r>
              <a:rPr lang="en-US" sz="2400" b="1" dirty="0">
                <a:solidFill>
                  <a:srgbClr val="0070C0"/>
                </a:solidFill>
                <a:latin typeface="Calibri"/>
                <a:ea typeface="Calibri"/>
                <a:cs typeface="Times New Roman"/>
              </a:rPr>
              <a:t>Microcontroller:</a:t>
            </a:r>
            <a:endParaRPr lang="en-IN" sz="1800" dirty="0">
              <a:solidFill>
                <a:srgbClr val="0070C0"/>
              </a:solidFill>
              <a:latin typeface="Calibri"/>
              <a:ea typeface="Calibri"/>
              <a:cs typeface="Times New Roman"/>
            </a:endParaRPr>
          </a:p>
          <a:p>
            <a:pPr marL="342900" lvl="0" indent="-342900" algn="just">
              <a:spcAft>
                <a:spcPts val="0"/>
              </a:spcAft>
              <a:buFont typeface="Symbol"/>
              <a:buChar char=""/>
            </a:pPr>
            <a:r>
              <a:rPr lang="en-IN" sz="2400" dirty="0">
                <a:latin typeface="Calibri"/>
                <a:ea typeface="Times New Roman"/>
                <a:cs typeface="Arial"/>
              </a:rPr>
              <a:t>A microcontroller is a compact integrated circuit designed to perform a specific operation in an</a:t>
            </a:r>
            <a:r>
              <a:rPr lang="en-IN" sz="2400" dirty="0">
                <a:solidFill>
                  <a:srgbClr val="0070C0"/>
                </a:solidFill>
                <a:latin typeface="Calibri"/>
                <a:ea typeface="Times New Roman"/>
                <a:cs typeface="Arial"/>
              </a:rPr>
              <a:t> </a:t>
            </a:r>
            <a:r>
              <a:rPr lang="en-IN" sz="2400" dirty="0">
                <a:solidFill>
                  <a:srgbClr val="0070C0"/>
                </a:solidFill>
                <a:latin typeface="Calibri"/>
                <a:ea typeface="Times New Roman"/>
                <a:cs typeface="Arial"/>
                <a:hlinkClick r:id="rId2"/>
              </a:rPr>
              <a:t>embedded system</a:t>
            </a:r>
            <a:r>
              <a:rPr lang="en-IN" sz="2400" dirty="0">
                <a:latin typeface="Calibri"/>
                <a:ea typeface="Times New Roman"/>
                <a:cs typeface="Arial"/>
              </a:rPr>
              <a:t>. </a:t>
            </a:r>
            <a:endParaRPr lang="en-IN" sz="2000" dirty="0">
              <a:latin typeface="Times New Roman"/>
              <a:ea typeface="Times New Roman"/>
            </a:endParaRPr>
          </a:p>
          <a:p>
            <a:pPr marL="342900" lvl="0" indent="-342900" algn="just">
              <a:spcAft>
                <a:spcPts val="0"/>
              </a:spcAft>
              <a:buFont typeface="Symbol"/>
              <a:buChar char=""/>
            </a:pPr>
            <a:r>
              <a:rPr lang="en-IN" sz="2400" dirty="0">
                <a:latin typeface="Calibri"/>
                <a:ea typeface="Times New Roman"/>
                <a:cs typeface="Arial"/>
              </a:rPr>
              <a:t>A typical microcontroller includes a processor, memory and input/output (I/O) peripherals on a single chip.</a:t>
            </a:r>
            <a:endParaRPr lang="en-IN" sz="2000" dirty="0">
              <a:latin typeface="Times New Roman"/>
              <a:ea typeface="Times New Roman"/>
            </a:endParaRPr>
          </a:p>
          <a:p>
            <a:pPr marL="342900" lvl="0" indent="-342900" algn="just">
              <a:spcAft>
                <a:spcPts val="0"/>
              </a:spcAft>
              <a:buFont typeface="Symbol"/>
              <a:buChar char=""/>
            </a:pPr>
            <a:r>
              <a:rPr lang="en-IN" sz="2400" dirty="0">
                <a:solidFill>
                  <a:srgbClr val="222222"/>
                </a:solidFill>
                <a:latin typeface="Calibri"/>
                <a:ea typeface="Times New Roman"/>
                <a:cs typeface="Arial"/>
              </a:rPr>
              <a:t>It is specially designed circuits for embedded applications and is widely used in automatically controlled electronic devices.</a:t>
            </a:r>
            <a:endParaRPr lang="en-IN" sz="2000" dirty="0">
              <a:latin typeface="Times New Roman"/>
              <a:ea typeface="Times New Roman"/>
            </a:endParaRPr>
          </a:p>
          <a:p>
            <a:pPr marL="457200" algn="just">
              <a:lnSpc>
                <a:spcPct val="107000"/>
              </a:lnSpc>
              <a:spcAft>
                <a:spcPts val="800"/>
              </a:spcAft>
              <a:buNone/>
            </a:pPr>
            <a:r>
              <a:rPr lang="en-US" sz="2400" dirty="0">
                <a:solidFill>
                  <a:srgbClr val="000000"/>
                </a:solidFill>
                <a:latin typeface="Calibri"/>
                <a:ea typeface="Calibri"/>
                <a:cs typeface="Times New Roman"/>
              </a:rPr>
              <a:t>Ex: Calculator, Washing Machine, ATM machine, Robotic Arm, Camera, Microwave oven, Oscilloscope, Digital </a:t>
            </a:r>
            <a:r>
              <a:rPr lang="en-US" sz="2400" dirty="0" err="1">
                <a:solidFill>
                  <a:srgbClr val="000000"/>
                </a:solidFill>
                <a:latin typeface="Calibri"/>
                <a:ea typeface="Calibri"/>
                <a:cs typeface="Times New Roman"/>
              </a:rPr>
              <a:t>multimeter</a:t>
            </a:r>
            <a:r>
              <a:rPr lang="en-US" sz="2400" dirty="0">
                <a:solidFill>
                  <a:srgbClr val="000000"/>
                </a:solidFill>
                <a:latin typeface="Calibri"/>
                <a:ea typeface="Calibri"/>
                <a:cs typeface="Times New Roman"/>
              </a:rPr>
              <a:t>, ECG Machine, Printer </a:t>
            </a:r>
            <a:endParaRPr lang="en-IN" sz="1800" dirty="0">
              <a:latin typeface="Calibri"/>
              <a:ea typeface="Calibri"/>
              <a:cs typeface="Times New Roman"/>
            </a:endParaRPr>
          </a:p>
          <a:p>
            <a:pPr algn="just">
              <a:defRPr/>
            </a:pP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2900" b="1" dirty="0"/>
              <a:t>Difference between </a:t>
            </a:r>
            <a:r>
              <a:rPr lang="en-US" sz="2900" b="1" dirty="0"/>
              <a:t>Microprocessor and Microcontroller</a:t>
            </a:r>
            <a:endParaRPr lang="en-IN" sz="2900" dirty="0"/>
          </a:p>
        </p:txBody>
      </p:sp>
      <p:pic>
        <p:nvPicPr>
          <p:cNvPr id="7" name="Picture 6" descr="https://electronicsforu.com/wp-contents/uploads/2016/05/8c2acbb3d9c4ab2807cec1275225fec7.jpg"/>
          <p:cNvPicPr/>
          <p:nvPr/>
        </p:nvPicPr>
        <p:blipFill>
          <a:blip r:embed="rId2"/>
          <a:srcRect/>
          <a:stretch>
            <a:fillRect/>
          </a:stretch>
        </p:blipFill>
        <p:spPr bwMode="auto">
          <a:xfrm>
            <a:off x="500034" y="785794"/>
            <a:ext cx="7929618" cy="5500726"/>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extLst>
              <p:ext uri="{D42A27DB-BD31-4B8C-83A1-F6EECF244321}">
                <p14:modId xmlns:p14="http://schemas.microsoft.com/office/powerpoint/2010/main" val="3496782666"/>
              </p:ext>
            </p:extLst>
          </p:nvPr>
        </p:nvGraphicFramePr>
        <p:xfrm>
          <a:off x="142873" y="285728"/>
          <a:ext cx="8858284" cy="6077356"/>
        </p:xfrm>
        <a:graphic>
          <a:graphicData uri="http://schemas.openxmlformats.org/drawingml/2006/table">
            <a:tbl>
              <a:tblPr firstRow="1" bandRow="1">
                <a:tableStyleId>{5C22544A-7EE6-4342-B048-85BDC9FD1C3A}</a:tableStyleId>
              </a:tblPr>
              <a:tblGrid>
                <a:gridCol w="357161">
                  <a:extLst>
                    <a:ext uri="{9D8B030D-6E8A-4147-A177-3AD203B41FA5}">
                      <a16:colId xmlns:a16="http://schemas.microsoft.com/office/drawing/2014/main" val="20000"/>
                    </a:ext>
                  </a:extLst>
                </a:gridCol>
                <a:gridCol w="4071981">
                  <a:extLst>
                    <a:ext uri="{9D8B030D-6E8A-4147-A177-3AD203B41FA5}">
                      <a16:colId xmlns:a16="http://schemas.microsoft.com/office/drawing/2014/main" val="20001"/>
                    </a:ext>
                  </a:extLst>
                </a:gridCol>
                <a:gridCol w="4429142">
                  <a:extLst>
                    <a:ext uri="{9D8B030D-6E8A-4147-A177-3AD203B41FA5}">
                      <a16:colId xmlns:a16="http://schemas.microsoft.com/office/drawing/2014/main" val="20002"/>
                    </a:ext>
                  </a:extLst>
                </a:gridCol>
              </a:tblGrid>
              <a:tr h="904030">
                <a:tc gridSpan="2">
                  <a:txBody>
                    <a:bodyPr/>
                    <a:lstStyle/>
                    <a:p>
                      <a:pPr algn="ctr">
                        <a:lnSpc>
                          <a:spcPct val="115000"/>
                        </a:lnSpc>
                        <a:spcAft>
                          <a:spcPts val="0"/>
                        </a:spcAft>
                      </a:pPr>
                      <a:r>
                        <a:rPr lang="en-IN" sz="3200" b="1" dirty="0">
                          <a:solidFill>
                            <a:srgbClr val="FFC000"/>
                          </a:solidFill>
                          <a:latin typeface="Calibri"/>
                          <a:ea typeface="Times New Roman"/>
                          <a:cs typeface="Arial"/>
                        </a:rPr>
                        <a:t>Microprocessor</a:t>
                      </a:r>
                      <a:endParaRPr lang="en-IN" sz="3200" dirty="0">
                        <a:solidFill>
                          <a:srgbClr val="FFC000"/>
                        </a:solidFill>
                        <a:latin typeface="Calibri"/>
                        <a:ea typeface="Calibri"/>
                        <a:cs typeface="Times New Roman"/>
                      </a:endParaRPr>
                    </a:p>
                  </a:txBody>
                  <a:tcPr marL="9525" marR="9525" marT="9525" marB="9525" anchor="ctr">
                    <a:solidFill>
                      <a:srgbClr val="0070C0"/>
                    </a:solidFill>
                  </a:tcPr>
                </a:tc>
                <a:tc hMerge="1">
                  <a:txBody>
                    <a:bodyPr/>
                    <a:lstStyle/>
                    <a:p>
                      <a:pPr algn="ctr">
                        <a:lnSpc>
                          <a:spcPct val="115000"/>
                        </a:lnSpc>
                        <a:spcAft>
                          <a:spcPts val="0"/>
                        </a:spcAft>
                      </a:pPr>
                      <a:endParaRPr lang="en-IN" sz="2800" dirty="0">
                        <a:latin typeface="Calibri"/>
                        <a:ea typeface="Calibri"/>
                        <a:cs typeface="Times New Roman"/>
                      </a:endParaRPr>
                    </a:p>
                  </a:txBody>
                  <a:tcPr marL="9525" marR="9525" marT="9525" marB="9525" anchor="ctr">
                    <a:solidFill>
                      <a:srgbClr val="0070C0"/>
                    </a:solidFill>
                  </a:tcPr>
                </a:tc>
                <a:tc>
                  <a:txBody>
                    <a:bodyPr/>
                    <a:lstStyle/>
                    <a:p>
                      <a:pPr algn="ctr">
                        <a:lnSpc>
                          <a:spcPct val="115000"/>
                        </a:lnSpc>
                        <a:spcAft>
                          <a:spcPts val="0"/>
                        </a:spcAft>
                      </a:pPr>
                      <a:r>
                        <a:rPr lang="en-IN" sz="3200" b="1" dirty="0">
                          <a:solidFill>
                            <a:srgbClr val="FFC000"/>
                          </a:solidFill>
                          <a:latin typeface="Calibri"/>
                          <a:ea typeface="Times New Roman"/>
                          <a:cs typeface="Arial"/>
                        </a:rPr>
                        <a:t>Microcontroller</a:t>
                      </a:r>
                      <a:endParaRPr lang="en-IN" sz="3200" dirty="0">
                        <a:solidFill>
                          <a:srgbClr val="FFC000"/>
                        </a:solidFill>
                        <a:latin typeface="Calibri"/>
                        <a:ea typeface="Calibri"/>
                        <a:cs typeface="Times New Roman"/>
                      </a:endParaRPr>
                    </a:p>
                  </a:txBody>
                  <a:tcPr marL="9525" marR="9525" marT="9525" marB="9525" anchor="ctr">
                    <a:solidFill>
                      <a:srgbClr val="0070C0"/>
                    </a:solidFill>
                  </a:tcPr>
                </a:tc>
                <a:extLst>
                  <a:ext uri="{0D108BD9-81ED-4DB2-BD59-A6C34878D82A}">
                    <a16:rowId xmlns:a16="http://schemas.microsoft.com/office/drawing/2014/main" val="10000"/>
                  </a:ext>
                </a:extLst>
              </a:tr>
              <a:tr h="2023218">
                <a:tc>
                  <a:txBody>
                    <a:bodyPr/>
                    <a:lstStyle/>
                    <a:p>
                      <a:pPr algn="just"/>
                      <a:endParaRPr lang="en-IN" sz="2000" dirty="0"/>
                    </a:p>
                  </a:txBody>
                  <a:tcPr/>
                </a:tc>
                <a:tc>
                  <a:txBody>
                    <a:bodyPr/>
                    <a:lstStyle/>
                    <a:p>
                      <a:pPr algn="ctr"/>
                      <a:endParaRPr lang="en-IN" sz="2000" dirty="0"/>
                    </a:p>
                  </a:txBody>
                  <a:tcPr/>
                </a:tc>
                <a:tc>
                  <a:txBody>
                    <a:bodyPr/>
                    <a:lstStyle/>
                    <a:p>
                      <a:pPr algn="ctr"/>
                      <a:endParaRPr lang="en-IN" sz="2000" dirty="0"/>
                    </a:p>
                  </a:txBody>
                  <a:tcPr/>
                </a:tc>
                <a:extLst>
                  <a:ext uri="{0D108BD9-81ED-4DB2-BD59-A6C34878D82A}">
                    <a16:rowId xmlns:a16="http://schemas.microsoft.com/office/drawing/2014/main" val="10001"/>
                  </a:ext>
                </a:extLst>
              </a:tr>
              <a:tr h="1035393">
                <a:tc>
                  <a:txBody>
                    <a:bodyPr/>
                    <a:lstStyle/>
                    <a:p>
                      <a:pPr algn="just">
                        <a:lnSpc>
                          <a:spcPct val="115000"/>
                        </a:lnSpc>
                        <a:spcAft>
                          <a:spcPts val="0"/>
                        </a:spcAft>
                      </a:pPr>
                      <a:r>
                        <a:rPr lang="en-IN" sz="2000" dirty="0">
                          <a:latin typeface="Calibri"/>
                          <a:ea typeface="Calibri"/>
                          <a:cs typeface="Times New Roman"/>
                        </a:rPr>
                        <a:t>1.</a:t>
                      </a:r>
                    </a:p>
                  </a:txBody>
                  <a:tcPr marL="9525" marR="9525" marT="9525" marB="9525" anchor="ctr"/>
                </a:tc>
                <a:tc>
                  <a:txBody>
                    <a:bodyPr/>
                    <a:lstStyle/>
                    <a:p>
                      <a:pPr algn="just">
                        <a:lnSpc>
                          <a:spcPct val="115000"/>
                        </a:lnSpc>
                        <a:spcAft>
                          <a:spcPts val="0"/>
                        </a:spcAft>
                      </a:pPr>
                      <a:r>
                        <a:rPr lang="en-IN" sz="2000" dirty="0">
                          <a:solidFill>
                            <a:srgbClr val="002060"/>
                          </a:solidFill>
                          <a:latin typeface="Calibri"/>
                          <a:ea typeface="Times New Roman"/>
                          <a:cs typeface="Arial"/>
                        </a:rPr>
                        <a:t>Microprocessor is a component that is used for multiple processes; it is the heart of Computer system.</a:t>
                      </a:r>
                      <a:endParaRPr lang="en-IN" sz="20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2000" dirty="0">
                          <a:solidFill>
                            <a:srgbClr val="C00000"/>
                          </a:solidFill>
                          <a:latin typeface="Calibri"/>
                          <a:ea typeface="Times New Roman"/>
                          <a:cs typeface="Arial"/>
                        </a:rPr>
                        <a:t>Micro Controller is an integrated circuit designed for a specific task; it is the heart of an embedded system.</a:t>
                      </a:r>
                      <a:endParaRPr lang="en-IN" sz="20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2"/>
                  </a:ext>
                </a:extLst>
              </a:tr>
              <a:tr h="1035393">
                <a:tc>
                  <a:txBody>
                    <a:bodyPr/>
                    <a:lstStyle/>
                    <a:p>
                      <a:pPr algn="just">
                        <a:lnSpc>
                          <a:spcPct val="115000"/>
                        </a:lnSpc>
                        <a:spcAft>
                          <a:spcPts val="0"/>
                        </a:spcAft>
                      </a:pPr>
                      <a:r>
                        <a:rPr lang="en-IN" sz="2000" dirty="0">
                          <a:solidFill>
                            <a:srgbClr val="222222"/>
                          </a:solidFill>
                          <a:latin typeface="Calibri"/>
                          <a:ea typeface="Times New Roman"/>
                          <a:cs typeface="Arial"/>
                        </a:rPr>
                        <a:t>2.</a:t>
                      </a:r>
                      <a:endParaRPr lang="en-IN" sz="20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2000" dirty="0">
                          <a:solidFill>
                            <a:srgbClr val="002060"/>
                          </a:solidFill>
                          <a:latin typeface="Calibri"/>
                          <a:ea typeface="Times New Roman"/>
                          <a:cs typeface="Arial"/>
                        </a:rPr>
                        <a:t>It is only a processor, so memory and I/O components need to be connected externally</a:t>
                      </a:r>
                      <a:endParaRPr lang="en-IN" sz="20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2000" dirty="0">
                          <a:solidFill>
                            <a:srgbClr val="C00000"/>
                          </a:solidFill>
                          <a:latin typeface="Calibri"/>
                          <a:ea typeface="Times New Roman"/>
                          <a:cs typeface="Arial"/>
                        </a:rPr>
                        <a:t>Micro Controller has a processor along with internal memory and I/O components</a:t>
                      </a:r>
                      <a:endParaRPr lang="en-IN" sz="20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3"/>
                  </a:ext>
                </a:extLst>
              </a:tr>
              <a:tr h="904030">
                <a:tc>
                  <a:txBody>
                    <a:bodyPr/>
                    <a:lstStyle/>
                    <a:p>
                      <a:pPr algn="just">
                        <a:lnSpc>
                          <a:spcPct val="115000"/>
                        </a:lnSpc>
                        <a:spcAft>
                          <a:spcPts val="0"/>
                        </a:spcAft>
                      </a:pPr>
                      <a:r>
                        <a:rPr lang="en-IN" sz="2000" dirty="0">
                          <a:solidFill>
                            <a:srgbClr val="222222"/>
                          </a:solidFill>
                          <a:latin typeface="Calibri"/>
                          <a:ea typeface="Times New Roman"/>
                          <a:cs typeface="Arial"/>
                        </a:rPr>
                        <a:t>3.</a:t>
                      </a:r>
                      <a:endParaRPr lang="en-IN" sz="20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2000" dirty="0">
                          <a:solidFill>
                            <a:srgbClr val="002060"/>
                          </a:solidFill>
                          <a:latin typeface="Calibri"/>
                          <a:ea typeface="Times New Roman"/>
                          <a:cs typeface="Arial"/>
                        </a:rPr>
                        <a:t>Memory and I/O has to be connected externally, so the circuit becomes large.</a:t>
                      </a:r>
                      <a:endParaRPr lang="en-IN" sz="20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2000" dirty="0">
                          <a:solidFill>
                            <a:srgbClr val="C00000"/>
                          </a:solidFill>
                          <a:latin typeface="Calibri"/>
                          <a:ea typeface="Times New Roman"/>
                          <a:cs typeface="Arial"/>
                        </a:rPr>
                        <a:t>Memory and I/O are already present, and the internal circuit is small.</a:t>
                      </a:r>
                      <a:endParaRPr lang="en-IN" sz="20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4"/>
                  </a:ext>
                </a:extLst>
              </a:tr>
            </a:tbl>
          </a:graphicData>
        </a:graphic>
      </p:graphicFrame>
      <p:pic>
        <p:nvPicPr>
          <p:cNvPr id="6" name="Picture 5" descr="Microcontroller Block Diagram"/>
          <p:cNvPicPr/>
          <p:nvPr/>
        </p:nvPicPr>
        <p:blipFill>
          <a:blip r:embed="rId3"/>
          <a:srcRect/>
          <a:stretch>
            <a:fillRect/>
          </a:stretch>
        </p:blipFill>
        <p:spPr bwMode="auto">
          <a:xfrm>
            <a:off x="4784689" y="1161033"/>
            <a:ext cx="4071966" cy="2000264"/>
          </a:xfrm>
          <a:prstGeom prst="rect">
            <a:avLst/>
          </a:prstGeom>
          <a:noFill/>
          <a:ln w="9525">
            <a:noFill/>
            <a:miter lim="800000"/>
            <a:headEnd/>
            <a:tailEnd/>
          </a:ln>
        </p:spPr>
      </p:pic>
      <p:pic>
        <p:nvPicPr>
          <p:cNvPr id="7" name="Picture 6" descr="Microprocessor Block Diagram"/>
          <p:cNvPicPr/>
          <p:nvPr/>
        </p:nvPicPr>
        <p:blipFill>
          <a:blip r:embed="rId4"/>
          <a:srcRect/>
          <a:stretch>
            <a:fillRect/>
          </a:stretch>
        </p:blipFill>
        <p:spPr bwMode="auto">
          <a:xfrm>
            <a:off x="462365" y="1196752"/>
            <a:ext cx="4071966" cy="1928826"/>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142873" y="214291"/>
          <a:ext cx="8858283" cy="6445216"/>
        </p:xfrm>
        <a:graphic>
          <a:graphicData uri="http://schemas.openxmlformats.org/drawingml/2006/table">
            <a:tbl>
              <a:tblPr firstRow="1" bandRow="1">
                <a:tableStyleId>{5C22544A-7EE6-4342-B048-85BDC9FD1C3A}</a:tableStyleId>
              </a:tblPr>
              <a:tblGrid>
                <a:gridCol w="357161">
                  <a:extLst>
                    <a:ext uri="{9D8B030D-6E8A-4147-A177-3AD203B41FA5}">
                      <a16:colId xmlns:a16="http://schemas.microsoft.com/office/drawing/2014/main" val="20000"/>
                    </a:ext>
                  </a:extLst>
                </a:gridCol>
                <a:gridCol w="4071966">
                  <a:extLst>
                    <a:ext uri="{9D8B030D-6E8A-4147-A177-3AD203B41FA5}">
                      <a16:colId xmlns:a16="http://schemas.microsoft.com/office/drawing/2014/main" val="20001"/>
                    </a:ext>
                  </a:extLst>
                </a:gridCol>
                <a:gridCol w="4429156">
                  <a:extLst>
                    <a:ext uri="{9D8B030D-6E8A-4147-A177-3AD203B41FA5}">
                      <a16:colId xmlns:a16="http://schemas.microsoft.com/office/drawing/2014/main" val="20002"/>
                    </a:ext>
                  </a:extLst>
                </a:gridCol>
              </a:tblGrid>
              <a:tr h="707326">
                <a:tc gridSpan="2">
                  <a:txBody>
                    <a:bodyPr/>
                    <a:lstStyle/>
                    <a:p>
                      <a:pPr algn="ctr">
                        <a:lnSpc>
                          <a:spcPct val="115000"/>
                        </a:lnSpc>
                        <a:spcAft>
                          <a:spcPts val="0"/>
                        </a:spcAft>
                      </a:pPr>
                      <a:r>
                        <a:rPr lang="en-IN" sz="2800" b="1" dirty="0">
                          <a:solidFill>
                            <a:srgbClr val="222222"/>
                          </a:solidFill>
                          <a:latin typeface="Calibri"/>
                          <a:ea typeface="Times New Roman"/>
                          <a:cs typeface="Arial"/>
                        </a:rPr>
                        <a:t>Microprocessor</a:t>
                      </a:r>
                      <a:endParaRPr lang="en-IN" sz="2800" dirty="0">
                        <a:latin typeface="Calibri"/>
                        <a:ea typeface="Calibri"/>
                        <a:cs typeface="Times New Roman"/>
                      </a:endParaRPr>
                    </a:p>
                  </a:txBody>
                  <a:tcPr marL="9525" marR="9525" marT="9525" marB="9525" anchor="ctr">
                    <a:solidFill>
                      <a:srgbClr val="0070C0"/>
                    </a:solidFill>
                  </a:tcPr>
                </a:tc>
                <a:tc hMerge="1">
                  <a:txBody>
                    <a:bodyPr/>
                    <a:lstStyle/>
                    <a:p>
                      <a:pPr algn="ctr">
                        <a:lnSpc>
                          <a:spcPct val="115000"/>
                        </a:lnSpc>
                        <a:spcAft>
                          <a:spcPts val="0"/>
                        </a:spcAft>
                      </a:pPr>
                      <a:endParaRPr lang="en-IN" sz="2800" dirty="0">
                        <a:latin typeface="Calibri"/>
                        <a:ea typeface="Calibri"/>
                        <a:cs typeface="Times New Roman"/>
                      </a:endParaRPr>
                    </a:p>
                  </a:txBody>
                  <a:tcPr marL="9525" marR="9525" marT="9525" marB="9525" anchor="ctr">
                    <a:solidFill>
                      <a:srgbClr val="0070C0"/>
                    </a:solidFill>
                  </a:tcPr>
                </a:tc>
                <a:tc>
                  <a:txBody>
                    <a:bodyPr/>
                    <a:lstStyle/>
                    <a:p>
                      <a:pPr algn="ctr">
                        <a:lnSpc>
                          <a:spcPct val="115000"/>
                        </a:lnSpc>
                        <a:spcAft>
                          <a:spcPts val="0"/>
                        </a:spcAft>
                      </a:pPr>
                      <a:r>
                        <a:rPr lang="en-IN" sz="2800" b="1" dirty="0">
                          <a:solidFill>
                            <a:srgbClr val="222222"/>
                          </a:solidFill>
                          <a:latin typeface="Calibri"/>
                          <a:ea typeface="Times New Roman"/>
                          <a:cs typeface="Arial"/>
                        </a:rPr>
                        <a:t>Microcontroller</a:t>
                      </a:r>
                      <a:endParaRPr lang="en-IN" sz="2800" dirty="0">
                        <a:latin typeface="Calibri"/>
                        <a:ea typeface="Calibri"/>
                        <a:cs typeface="Times New Roman"/>
                      </a:endParaRPr>
                    </a:p>
                  </a:txBody>
                  <a:tcPr marL="9525" marR="9525" marT="9525" marB="9525" anchor="ctr">
                    <a:solidFill>
                      <a:srgbClr val="0070C0"/>
                    </a:solidFill>
                  </a:tcPr>
                </a:tc>
                <a:extLst>
                  <a:ext uri="{0D108BD9-81ED-4DB2-BD59-A6C34878D82A}">
                    <a16:rowId xmlns:a16="http://schemas.microsoft.com/office/drawing/2014/main" val="10000"/>
                  </a:ext>
                </a:extLst>
              </a:tr>
              <a:tr h="426423">
                <a:tc>
                  <a:txBody>
                    <a:bodyPr/>
                    <a:lstStyle/>
                    <a:p>
                      <a:pPr algn="just">
                        <a:lnSpc>
                          <a:spcPct val="115000"/>
                        </a:lnSpc>
                        <a:spcAft>
                          <a:spcPts val="0"/>
                        </a:spcAft>
                      </a:pPr>
                      <a:r>
                        <a:rPr lang="en-IN" sz="1800" dirty="0">
                          <a:solidFill>
                            <a:srgbClr val="222222"/>
                          </a:solidFill>
                          <a:latin typeface="Calibri"/>
                          <a:ea typeface="Times New Roman"/>
                          <a:cs typeface="Arial"/>
                        </a:rPr>
                        <a:t>4.</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It cannot be used in compact systems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It is used in compact systems.</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1"/>
                  </a:ext>
                </a:extLst>
              </a:tr>
              <a:tr h="355314">
                <a:tc>
                  <a:txBody>
                    <a:bodyPr/>
                    <a:lstStyle/>
                    <a:p>
                      <a:pPr algn="just">
                        <a:lnSpc>
                          <a:spcPct val="115000"/>
                        </a:lnSpc>
                        <a:spcAft>
                          <a:spcPts val="0"/>
                        </a:spcAft>
                      </a:pPr>
                      <a:r>
                        <a:rPr lang="en-IN" sz="1800">
                          <a:solidFill>
                            <a:srgbClr val="222222"/>
                          </a:solidFill>
                          <a:latin typeface="Calibri"/>
                          <a:ea typeface="Times New Roman"/>
                          <a:cs typeface="Arial"/>
                        </a:rPr>
                        <a:t>5.</a:t>
                      </a:r>
                      <a:endParaRPr lang="en-IN" sz="180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Cost of the entire system is high</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Cost of the entire system is low</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2"/>
                  </a:ext>
                </a:extLst>
              </a:tr>
              <a:tr h="1368566">
                <a:tc>
                  <a:txBody>
                    <a:bodyPr/>
                    <a:lstStyle/>
                    <a:p>
                      <a:pPr algn="just">
                        <a:lnSpc>
                          <a:spcPct val="115000"/>
                        </a:lnSpc>
                        <a:spcAft>
                          <a:spcPts val="0"/>
                        </a:spcAft>
                      </a:pPr>
                      <a:r>
                        <a:rPr lang="en-IN" sz="1800">
                          <a:solidFill>
                            <a:srgbClr val="222222"/>
                          </a:solidFill>
                          <a:latin typeface="Calibri"/>
                          <a:ea typeface="Times New Roman"/>
                          <a:cs typeface="Arial"/>
                        </a:rPr>
                        <a:t>6.</a:t>
                      </a:r>
                      <a:endParaRPr lang="en-IN" sz="180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Due to external components, the total power consumption is high. Therefore, it is not ideal for the devices running on stored power like batteries.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As external components are low, total power consumption is less. So it can be used with devices running on stored power like batteries.</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3"/>
                  </a:ext>
                </a:extLst>
              </a:tr>
              <a:tr h="1368566">
                <a:tc>
                  <a:txBody>
                    <a:bodyPr/>
                    <a:lstStyle/>
                    <a:p>
                      <a:pPr algn="just">
                        <a:lnSpc>
                          <a:spcPct val="115000"/>
                        </a:lnSpc>
                        <a:spcAft>
                          <a:spcPts val="0"/>
                        </a:spcAft>
                      </a:pPr>
                      <a:r>
                        <a:rPr lang="en-IN" sz="1800" dirty="0">
                          <a:solidFill>
                            <a:srgbClr val="222222"/>
                          </a:solidFill>
                          <a:latin typeface="Calibri"/>
                          <a:ea typeface="Times New Roman"/>
                          <a:cs typeface="Arial"/>
                        </a:rPr>
                        <a:t>7.</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Most of the microprocessors do not have power saving features.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Times New Roman"/>
                        </a:rPr>
                        <a:t>Most microcontrollers have power-saving modes like idle mode and power-saving mode. This helps to reduce power consumption even further.</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4"/>
                  </a:ext>
                </a:extLst>
              </a:tr>
              <a:tr h="1026562">
                <a:tc>
                  <a:txBody>
                    <a:bodyPr/>
                    <a:lstStyle/>
                    <a:p>
                      <a:pPr algn="just">
                        <a:lnSpc>
                          <a:spcPct val="115000"/>
                        </a:lnSpc>
                        <a:spcAft>
                          <a:spcPts val="0"/>
                        </a:spcAft>
                      </a:pPr>
                      <a:r>
                        <a:rPr lang="en-IN" sz="1800" dirty="0">
                          <a:solidFill>
                            <a:srgbClr val="222222"/>
                          </a:solidFill>
                          <a:latin typeface="Calibri"/>
                          <a:ea typeface="Times New Roman"/>
                          <a:cs typeface="Arial"/>
                        </a:rPr>
                        <a:t>8.</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Microprocessor has a smaller number of registers, so more operations are memory-based.</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Microcontroller has more register. Hence the programs are easier to write.</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5"/>
                  </a:ext>
                </a:extLst>
              </a:tr>
              <a:tr h="1192459">
                <a:tc>
                  <a:txBody>
                    <a:bodyPr/>
                    <a:lstStyle/>
                    <a:p>
                      <a:pPr algn="just">
                        <a:lnSpc>
                          <a:spcPct val="115000"/>
                        </a:lnSpc>
                        <a:spcAft>
                          <a:spcPts val="0"/>
                        </a:spcAft>
                      </a:pPr>
                      <a:r>
                        <a:rPr lang="en-IN" sz="1800" dirty="0">
                          <a:solidFill>
                            <a:srgbClr val="222222"/>
                          </a:solidFill>
                          <a:latin typeface="Calibri"/>
                          <a:ea typeface="Times New Roman"/>
                          <a:cs typeface="Arial"/>
                        </a:rPr>
                        <a:t>9.</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Calibri"/>
                          <a:cs typeface="Times New Roman"/>
                        </a:rPr>
                        <a:t> It uses more RAM and can vary from 512MB to 32GB.</a:t>
                      </a: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Calibri"/>
                          <a:cs typeface="Times New Roman"/>
                        </a:rPr>
                        <a:t>The RAM can be either from 2KB up to 256KB. It can have a flash memory of 32KB to 2MB.</a:t>
                      </a:r>
                    </a:p>
                  </a:txBody>
                  <a:tcPr marL="9525" marR="9525" marT="9525" marB="9525" anchor="ct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nvPr>
        </p:nvGraphicFramePr>
        <p:xfrm>
          <a:off x="142872" y="214291"/>
          <a:ext cx="8786846" cy="6442068"/>
        </p:xfrm>
        <a:graphic>
          <a:graphicData uri="http://schemas.openxmlformats.org/drawingml/2006/table">
            <a:tbl>
              <a:tblPr firstRow="1" bandRow="1">
                <a:tableStyleId>{5C22544A-7EE6-4342-B048-85BDC9FD1C3A}</a:tableStyleId>
              </a:tblPr>
              <a:tblGrid>
                <a:gridCol w="496008">
                  <a:extLst>
                    <a:ext uri="{9D8B030D-6E8A-4147-A177-3AD203B41FA5}">
                      <a16:colId xmlns:a16="http://schemas.microsoft.com/office/drawing/2014/main" val="20000"/>
                    </a:ext>
                  </a:extLst>
                </a:gridCol>
                <a:gridCol w="3897415">
                  <a:extLst>
                    <a:ext uri="{9D8B030D-6E8A-4147-A177-3AD203B41FA5}">
                      <a16:colId xmlns:a16="http://schemas.microsoft.com/office/drawing/2014/main" val="20001"/>
                    </a:ext>
                  </a:extLst>
                </a:gridCol>
                <a:gridCol w="4393423">
                  <a:extLst>
                    <a:ext uri="{9D8B030D-6E8A-4147-A177-3AD203B41FA5}">
                      <a16:colId xmlns:a16="http://schemas.microsoft.com/office/drawing/2014/main" val="20002"/>
                    </a:ext>
                  </a:extLst>
                </a:gridCol>
              </a:tblGrid>
              <a:tr h="725644">
                <a:tc gridSpan="2">
                  <a:txBody>
                    <a:bodyPr/>
                    <a:lstStyle/>
                    <a:p>
                      <a:pPr algn="ctr">
                        <a:lnSpc>
                          <a:spcPct val="115000"/>
                        </a:lnSpc>
                        <a:spcAft>
                          <a:spcPts val="0"/>
                        </a:spcAft>
                      </a:pPr>
                      <a:r>
                        <a:rPr lang="en-IN" sz="2800" b="1" dirty="0">
                          <a:solidFill>
                            <a:srgbClr val="222222"/>
                          </a:solidFill>
                          <a:latin typeface="Calibri"/>
                          <a:ea typeface="Times New Roman"/>
                          <a:cs typeface="Arial"/>
                        </a:rPr>
                        <a:t>Microprocessor</a:t>
                      </a:r>
                      <a:endParaRPr lang="en-IN" sz="2800" dirty="0">
                        <a:latin typeface="Calibri"/>
                        <a:ea typeface="Calibri"/>
                        <a:cs typeface="Times New Roman"/>
                      </a:endParaRPr>
                    </a:p>
                  </a:txBody>
                  <a:tcPr marL="9525" marR="9525" marT="9525" marB="9525" anchor="ctr">
                    <a:solidFill>
                      <a:srgbClr val="0070C0"/>
                    </a:solidFill>
                  </a:tcPr>
                </a:tc>
                <a:tc hMerge="1">
                  <a:txBody>
                    <a:bodyPr/>
                    <a:lstStyle/>
                    <a:p>
                      <a:pPr algn="ctr">
                        <a:lnSpc>
                          <a:spcPct val="115000"/>
                        </a:lnSpc>
                        <a:spcAft>
                          <a:spcPts val="0"/>
                        </a:spcAft>
                      </a:pPr>
                      <a:endParaRPr lang="en-IN" sz="2800" dirty="0">
                        <a:latin typeface="Calibri"/>
                        <a:ea typeface="Calibri"/>
                        <a:cs typeface="Times New Roman"/>
                      </a:endParaRPr>
                    </a:p>
                  </a:txBody>
                  <a:tcPr marL="9525" marR="9525" marT="9525" marB="9525" anchor="ctr">
                    <a:solidFill>
                      <a:srgbClr val="0070C0"/>
                    </a:solidFill>
                  </a:tcPr>
                </a:tc>
                <a:tc>
                  <a:txBody>
                    <a:bodyPr/>
                    <a:lstStyle/>
                    <a:p>
                      <a:pPr algn="ctr">
                        <a:lnSpc>
                          <a:spcPct val="115000"/>
                        </a:lnSpc>
                        <a:spcAft>
                          <a:spcPts val="0"/>
                        </a:spcAft>
                      </a:pPr>
                      <a:r>
                        <a:rPr lang="en-IN" sz="2800" b="1" dirty="0">
                          <a:solidFill>
                            <a:srgbClr val="222222"/>
                          </a:solidFill>
                          <a:latin typeface="Calibri"/>
                          <a:ea typeface="Times New Roman"/>
                          <a:cs typeface="Arial"/>
                        </a:rPr>
                        <a:t>Microcontroller</a:t>
                      </a:r>
                      <a:endParaRPr lang="en-IN" sz="2800" dirty="0">
                        <a:latin typeface="Calibri"/>
                        <a:ea typeface="Calibri"/>
                        <a:cs typeface="Times New Roman"/>
                      </a:endParaRPr>
                    </a:p>
                  </a:txBody>
                  <a:tcPr marL="9525" marR="9525" marT="9525" marB="9525" anchor="ctr">
                    <a:solidFill>
                      <a:srgbClr val="0070C0"/>
                    </a:solidFill>
                  </a:tcPr>
                </a:tc>
                <a:extLst>
                  <a:ext uri="{0D108BD9-81ED-4DB2-BD59-A6C34878D82A}">
                    <a16:rowId xmlns:a16="http://schemas.microsoft.com/office/drawing/2014/main" val="10000"/>
                  </a:ext>
                </a:extLst>
              </a:tr>
              <a:tr h="684587">
                <a:tc>
                  <a:txBody>
                    <a:bodyPr/>
                    <a:lstStyle/>
                    <a:p>
                      <a:pPr algn="just">
                        <a:lnSpc>
                          <a:spcPct val="115000"/>
                        </a:lnSpc>
                        <a:spcAft>
                          <a:spcPts val="0"/>
                        </a:spcAft>
                      </a:pPr>
                      <a:r>
                        <a:rPr lang="en-IN" sz="1800" dirty="0">
                          <a:solidFill>
                            <a:srgbClr val="222222"/>
                          </a:solidFill>
                          <a:latin typeface="Calibri"/>
                          <a:ea typeface="Times New Roman"/>
                          <a:cs typeface="Arial"/>
                        </a:rPr>
                        <a:t>10.</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Microprocessors are based on Von Neumann model</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Micro controllers are based on Harvard architecture</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1"/>
                  </a:ext>
                </a:extLst>
              </a:tr>
              <a:tr h="729461">
                <a:tc>
                  <a:txBody>
                    <a:bodyPr/>
                    <a:lstStyle/>
                    <a:p>
                      <a:pPr algn="just">
                        <a:lnSpc>
                          <a:spcPct val="115000"/>
                        </a:lnSpc>
                        <a:spcAft>
                          <a:spcPts val="0"/>
                        </a:spcAft>
                      </a:pPr>
                      <a:r>
                        <a:rPr lang="en-IN" sz="1800" dirty="0">
                          <a:solidFill>
                            <a:srgbClr val="222222"/>
                          </a:solidFill>
                          <a:latin typeface="Calibri"/>
                          <a:ea typeface="Times New Roman"/>
                          <a:cs typeface="Arial"/>
                        </a:rPr>
                        <a:t>11.</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It uses an external bus to interface to RAM, ROM, and other peripherals.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It uses an internal controlling bus.</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2"/>
                  </a:ext>
                </a:extLst>
              </a:tr>
              <a:tr h="1172965">
                <a:tc>
                  <a:txBody>
                    <a:bodyPr/>
                    <a:lstStyle/>
                    <a:p>
                      <a:pPr algn="just">
                        <a:lnSpc>
                          <a:spcPct val="115000"/>
                        </a:lnSpc>
                        <a:spcAft>
                          <a:spcPts val="0"/>
                        </a:spcAft>
                      </a:pPr>
                      <a:r>
                        <a:rPr lang="en-IN" sz="1800" dirty="0">
                          <a:solidFill>
                            <a:srgbClr val="222222"/>
                          </a:solidFill>
                          <a:latin typeface="Calibri"/>
                          <a:ea typeface="Times New Roman"/>
                          <a:cs typeface="Arial"/>
                        </a:rPr>
                        <a:t>12.</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It has a very high clock speed. Microprocessor-based systems can run at a very high speed of up to 1GHz.</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It has low clock speed. Microcontroller based systems run up to 200MHz or more depending on the architecture.</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3"/>
                  </a:ext>
                </a:extLst>
              </a:tr>
              <a:tr h="806413">
                <a:tc>
                  <a:txBody>
                    <a:bodyPr/>
                    <a:lstStyle/>
                    <a:p>
                      <a:pPr algn="just">
                        <a:lnSpc>
                          <a:spcPct val="115000"/>
                        </a:lnSpc>
                        <a:spcAft>
                          <a:spcPts val="0"/>
                        </a:spcAft>
                      </a:pPr>
                      <a:r>
                        <a:rPr lang="en-IN" sz="1800">
                          <a:solidFill>
                            <a:srgbClr val="222222"/>
                          </a:solidFill>
                          <a:latin typeface="Calibri"/>
                          <a:ea typeface="Times New Roman"/>
                          <a:cs typeface="Arial"/>
                        </a:rPr>
                        <a:t>13.</a:t>
                      </a:r>
                      <a:endParaRPr lang="en-IN" sz="180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It’s complex and expensive, with a large number of instructions to process.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It’s simple and inexpensive with less number of instructions to process.</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4"/>
                  </a:ext>
                </a:extLst>
              </a:tr>
              <a:tr h="1099654">
                <a:tc>
                  <a:txBody>
                    <a:bodyPr/>
                    <a:lstStyle/>
                    <a:p>
                      <a:pPr algn="just">
                        <a:lnSpc>
                          <a:spcPct val="115000"/>
                        </a:lnSpc>
                        <a:spcAft>
                          <a:spcPts val="0"/>
                        </a:spcAft>
                      </a:pPr>
                      <a:r>
                        <a:rPr lang="en-IN" sz="1800" dirty="0">
                          <a:solidFill>
                            <a:srgbClr val="222222"/>
                          </a:solidFill>
                          <a:latin typeface="Calibri"/>
                          <a:ea typeface="Times New Roman"/>
                          <a:cs typeface="Arial"/>
                        </a:rPr>
                        <a:t>14.</a:t>
                      </a:r>
                      <a:endParaRPr lang="en-IN" sz="1800" dirty="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Calibri"/>
                          <a:cs typeface="Times New Roman"/>
                        </a:rPr>
                        <a:t>A microprocessor has peripheral interfaces such as USB, UART, and high-speed Ethernet. </a:t>
                      </a: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A M</a:t>
                      </a:r>
                      <a:r>
                        <a:rPr lang="en-IN" sz="1800" dirty="0">
                          <a:solidFill>
                            <a:srgbClr val="C00000"/>
                          </a:solidFill>
                          <a:latin typeface="Calibri"/>
                          <a:ea typeface="Calibri"/>
                          <a:cs typeface="Times New Roman"/>
                        </a:rPr>
                        <a:t>icrocontroller contains peripheral interfaces such as I2C, UART, and SPI.</a:t>
                      </a:r>
                      <a:r>
                        <a:rPr lang="en-IN" sz="1800" dirty="0">
                          <a:solidFill>
                            <a:srgbClr val="C00000"/>
                          </a:solidFill>
                          <a:latin typeface="Calibri"/>
                          <a:ea typeface="Times New Roman"/>
                          <a:cs typeface="Arial"/>
                        </a:rPr>
                        <a:t> </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5"/>
                  </a:ext>
                </a:extLst>
              </a:tr>
              <a:tr h="1223344">
                <a:tc>
                  <a:txBody>
                    <a:bodyPr/>
                    <a:lstStyle/>
                    <a:p>
                      <a:pPr algn="just">
                        <a:lnSpc>
                          <a:spcPct val="115000"/>
                        </a:lnSpc>
                        <a:spcAft>
                          <a:spcPts val="0"/>
                        </a:spcAft>
                      </a:pPr>
                      <a:r>
                        <a:rPr lang="en-IN" sz="1800">
                          <a:solidFill>
                            <a:srgbClr val="222222"/>
                          </a:solidFill>
                          <a:latin typeface="Calibri"/>
                          <a:ea typeface="Times New Roman"/>
                          <a:cs typeface="Arial"/>
                        </a:rPr>
                        <a:t>15.</a:t>
                      </a:r>
                      <a:endParaRPr lang="en-IN" sz="1800">
                        <a:latin typeface="Calibri"/>
                        <a:ea typeface="Calibri"/>
                        <a:cs typeface="Times New Roman"/>
                      </a:endParaRPr>
                    </a:p>
                  </a:txBody>
                  <a:tcPr marL="9525" marR="9525" marT="9525" marB="9525"/>
                </a:tc>
                <a:tc>
                  <a:txBody>
                    <a:bodyPr/>
                    <a:lstStyle/>
                    <a:p>
                      <a:pPr algn="just">
                        <a:lnSpc>
                          <a:spcPct val="115000"/>
                        </a:lnSpc>
                        <a:spcAft>
                          <a:spcPts val="0"/>
                        </a:spcAft>
                      </a:pPr>
                      <a:r>
                        <a:rPr lang="en-IN" sz="1800" dirty="0">
                          <a:solidFill>
                            <a:srgbClr val="002060"/>
                          </a:solidFill>
                          <a:latin typeface="Calibri"/>
                          <a:ea typeface="Times New Roman"/>
                          <a:cs typeface="Arial"/>
                        </a:rPr>
                        <a:t>It is mainly used in personal computers.</a:t>
                      </a:r>
                      <a:endParaRPr lang="en-IN" sz="1800" dirty="0">
                        <a:solidFill>
                          <a:srgbClr val="002060"/>
                        </a:solidFill>
                        <a:latin typeface="Calibri"/>
                        <a:ea typeface="Calibri"/>
                        <a:cs typeface="Times New Roman"/>
                      </a:endParaRPr>
                    </a:p>
                  </a:txBody>
                  <a:tcPr marL="9525" marR="9525" marT="9525" marB="9525" anchor="ctr"/>
                </a:tc>
                <a:tc>
                  <a:txBody>
                    <a:bodyPr/>
                    <a:lstStyle/>
                    <a:p>
                      <a:pPr algn="just">
                        <a:lnSpc>
                          <a:spcPct val="115000"/>
                        </a:lnSpc>
                        <a:spcAft>
                          <a:spcPts val="0"/>
                        </a:spcAft>
                      </a:pPr>
                      <a:r>
                        <a:rPr lang="en-IN" sz="1800" dirty="0">
                          <a:solidFill>
                            <a:srgbClr val="C00000"/>
                          </a:solidFill>
                          <a:latin typeface="Calibri"/>
                          <a:ea typeface="Times New Roman"/>
                          <a:cs typeface="Arial"/>
                        </a:rPr>
                        <a:t>   It is used mainly in a washing machine, MP3 players, and embedded systems.</a:t>
                      </a:r>
                      <a:endParaRPr lang="en-IN" sz="1800" dirty="0">
                        <a:solidFill>
                          <a:srgbClr val="C00000"/>
                        </a:solidFill>
                        <a:latin typeface="Calibri"/>
                        <a:ea typeface="Calibri"/>
                        <a:cs typeface="Times New Roman"/>
                      </a:endParaRPr>
                    </a:p>
                  </a:txBody>
                  <a:tcPr marL="9525" marR="9525" marT="9525" marB="9525" anchor="ctr"/>
                </a:tc>
                <a:extLst>
                  <a:ext uri="{0D108BD9-81ED-4DB2-BD59-A6C34878D82A}">
                    <a16:rowId xmlns:a16="http://schemas.microsoft.com/office/drawing/2014/main" val="10006"/>
                  </a:ext>
                </a:extLst>
              </a:tr>
            </a:tbl>
          </a:graphicData>
        </a:graphic>
      </p:graphicFrame>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marL="342900" lvl="0" indent="-342900" algn="just">
              <a:spcAft>
                <a:spcPts val="0"/>
              </a:spcAft>
              <a:buFont typeface="Symbol"/>
              <a:buChar char=""/>
            </a:pPr>
            <a:r>
              <a:rPr lang="en-US" sz="2400" dirty="0">
                <a:solidFill>
                  <a:srgbClr val="000000"/>
                </a:solidFill>
                <a:latin typeface="Calibri"/>
                <a:ea typeface="Calibri"/>
                <a:cs typeface="Times New Roman"/>
              </a:rPr>
              <a:t>A </a:t>
            </a:r>
            <a:r>
              <a:rPr lang="en-US" sz="2400" b="1" dirty="0">
                <a:solidFill>
                  <a:srgbClr val="000000"/>
                </a:solidFill>
                <a:latin typeface="Calibri"/>
                <a:ea typeface="Calibri"/>
                <a:cs typeface="Times New Roman"/>
              </a:rPr>
              <a:t>microcontroller</a:t>
            </a:r>
            <a:r>
              <a:rPr lang="en-US" sz="2400" dirty="0">
                <a:solidFill>
                  <a:srgbClr val="000000"/>
                </a:solidFill>
                <a:latin typeface="Calibri"/>
                <a:ea typeface="Calibri"/>
                <a:cs typeface="Times New Roman"/>
              </a:rPr>
              <a:t> is a compact integrated circuit designed to govern a specific operation in an embedded system. </a:t>
            </a:r>
          </a:p>
          <a:p>
            <a:pPr marL="342900" lvl="0" indent="-342900" algn="just">
              <a:spcAft>
                <a:spcPts val="0"/>
              </a:spcAft>
              <a:buFont typeface="Symbol"/>
              <a:buChar char=""/>
            </a:pPr>
            <a:r>
              <a:rPr lang="en-US" sz="2400" dirty="0">
                <a:solidFill>
                  <a:srgbClr val="000000"/>
                </a:solidFill>
                <a:latin typeface="Calibri"/>
                <a:ea typeface="Calibri"/>
                <a:cs typeface="Times New Roman"/>
              </a:rPr>
              <a:t>Sometimes referred to as an </a:t>
            </a:r>
            <a:r>
              <a:rPr lang="en-US" sz="2400" b="1" dirty="0">
                <a:solidFill>
                  <a:srgbClr val="000000"/>
                </a:solidFill>
                <a:latin typeface="Calibri"/>
                <a:ea typeface="Calibri"/>
                <a:cs typeface="Times New Roman"/>
              </a:rPr>
              <a:t>embedded controller</a:t>
            </a:r>
            <a:r>
              <a:rPr lang="en-US" sz="2400" dirty="0">
                <a:solidFill>
                  <a:srgbClr val="000000"/>
                </a:solidFill>
                <a:latin typeface="Calibri"/>
                <a:ea typeface="Calibri"/>
                <a:cs typeface="Times New Roman"/>
              </a:rPr>
              <a:t>, it is found in vehicles, robots, office machines,</a:t>
            </a:r>
            <a:r>
              <a:rPr lang="en-US" sz="2400" dirty="0">
                <a:solidFill>
                  <a:srgbClr val="000000"/>
                </a:solidFill>
                <a:latin typeface="Calibri"/>
                <a:ea typeface="Times New Roman"/>
              </a:rPr>
              <a:t> medical devices, mobile radio transceivers, vending machines and home appliances, among other devices.</a:t>
            </a:r>
            <a:endParaRPr lang="en-IN" sz="2000" dirty="0">
              <a:latin typeface="Times New Roman"/>
              <a:ea typeface="Times New Roman"/>
            </a:endParaRPr>
          </a:p>
          <a:p>
            <a:pPr marL="342900" lvl="0" indent="-342900" algn="just">
              <a:lnSpc>
                <a:spcPct val="115000"/>
              </a:lnSpc>
              <a:spcBef>
                <a:spcPts val="600"/>
              </a:spcBef>
              <a:spcAft>
                <a:spcPts val="600"/>
              </a:spcAft>
              <a:buFont typeface="Symbol"/>
              <a:buChar char=""/>
            </a:pPr>
            <a:r>
              <a:rPr lang="en-IN" sz="2400" dirty="0">
                <a:latin typeface="Calibri"/>
                <a:ea typeface="Calibri"/>
                <a:cs typeface="Arial"/>
              </a:rPr>
              <a:t>Embedded controllers are the general class of microcontrollers.</a:t>
            </a:r>
            <a:endParaRPr lang="en-IN" sz="1800" dirty="0">
              <a:latin typeface="Calibri"/>
              <a:ea typeface="Calibri"/>
              <a:cs typeface="Times New Roman"/>
            </a:endParaRPr>
          </a:p>
          <a:p>
            <a:pPr marL="342900" lvl="0" indent="-342900" algn="just">
              <a:lnSpc>
                <a:spcPct val="115000"/>
              </a:lnSpc>
              <a:spcBef>
                <a:spcPts val="600"/>
              </a:spcBef>
              <a:spcAft>
                <a:spcPts val="600"/>
              </a:spcAft>
              <a:buFont typeface="Symbol"/>
              <a:buChar char=""/>
            </a:pPr>
            <a:r>
              <a:rPr lang="en-IN" sz="2400" dirty="0">
                <a:latin typeface="Calibri"/>
                <a:ea typeface="Calibri"/>
                <a:cs typeface="Times New Roman"/>
              </a:rPr>
              <a:t>An Embedded Controller can be considered to be a microcontroller, with I/O and internal features targeted to suit the typical needs of a low power platform.</a:t>
            </a:r>
            <a:endParaRPr lang="en-IN" sz="1800" dirty="0">
              <a:latin typeface="Calibri"/>
              <a:ea typeface="Calibri"/>
              <a:cs typeface="Times New Roman"/>
            </a:endParaRPr>
          </a:p>
          <a:p>
            <a:pPr lvl="0" algn="just">
              <a:buNone/>
              <a:defRPr/>
            </a:pPr>
            <a:r>
              <a:rPr lang="en-US" sz="2400" dirty="0">
                <a:solidFill>
                  <a:srgbClr val="000000"/>
                </a:solidFill>
                <a:latin typeface="Calibri"/>
                <a:ea typeface="Calibri"/>
                <a:cs typeface="Times New Roman"/>
              </a:rPr>
              <a:t> </a:t>
            </a: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US" sz="3200" b="1" dirty="0"/>
              <a:t>Embedded Controllers (Microcontrollers)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5"/>
            <a:ext cx="8858312" cy="6000343"/>
          </a:xfrm>
          <a:solidFill>
            <a:srgbClr val="CAFEE5"/>
          </a:solidFill>
          <a:ln>
            <a:solidFill>
              <a:schemeClr val="accent1"/>
            </a:solidFill>
          </a:ln>
        </p:spPr>
        <p:txBody>
          <a:bodyPr/>
          <a:lstStyle/>
          <a:p>
            <a:pPr lvl="0">
              <a:buNone/>
              <a:defRPr/>
            </a:pPr>
            <a:endParaRPr lang="en-US" sz="2400" dirty="0">
              <a:solidFill>
                <a:srgbClr val="000000"/>
              </a:solidFill>
              <a:latin typeface="Calibri"/>
              <a:ea typeface="Calibri"/>
              <a:cs typeface="Times New Roman"/>
            </a:endParaRPr>
          </a:p>
          <a:p>
            <a:pPr lvl="0">
              <a:buNone/>
              <a:defRPr/>
            </a:pPr>
            <a:endParaRPr lang="en-US" sz="2400" dirty="0">
              <a:solidFill>
                <a:srgbClr val="000000"/>
              </a:solidFill>
              <a:latin typeface="Calibri"/>
              <a:cs typeface="Times New Roman"/>
            </a:endParaRPr>
          </a:p>
          <a:p>
            <a:pPr lvl="0">
              <a:buNone/>
              <a:defRPr/>
            </a:pPr>
            <a:endParaRPr lang="en-US" sz="2400" dirty="0">
              <a:solidFill>
                <a:srgbClr val="000000"/>
              </a:solidFill>
              <a:latin typeface="Calibri"/>
              <a:cs typeface="Times New Roman"/>
            </a:endParaRPr>
          </a:p>
          <a:p>
            <a:pPr lvl="0">
              <a:buNone/>
              <a:defRPr/>
            </a:pPr>
            <a:endParaRPr lang="en-US" sz="2400" dirty="0">
              <a:solidFill>
                <a:srgbClr val="000000"/>
              </a:solidFill>
              <a:latin typeface="Calibri"/>
              <a:cs typeface="Times New Roman"/>
            </a:endParaRPr>
          </a:p>
          <a:p>
            <a:pPr lvl="0">
              <a:buNone/>
              <a:defRPr/>
            </a:pPr>
            <a:endParaRPr lang="en-US" sz="2400" dirty="0">
              <a:solidFill>
                <a:srgbClr val="000000"/>
              </a:solidFill>
              <a:latin typeface="Calibri"/>
              <a:cs typeface="Times New Roman"/>
            </a:endParaRPr>
          </a:p>
          <a:p>
            <a:pPr indent="457200">
              <a:lnSpc>
                <a:spcPct val="115000"/>
              </a:lnSpc>
              <a:spcBef>
                <a:spcPts val="600"/>
              </a:spcBef>
              <a:spcAft>
                <a:spcPts val="600"/>
              </a:spcAft>
              <a:buNone/>
              <a:tabLst>
                <a:tab pos="3815715" algn="l"/>
              </a:tabLst>
            </a:pPr>
            <a:r>
              <a:rPr lang="en-IN" sz="2400" dirty="0">
                <a:latin typeface="Calibri"/>
                <a:ea typeface="Calibri"/>
                <a:cs typeface="Times New Roman"/>
              </a:rPr>
              <a:t>Fig: Generic Embedded Controller Block Diagram</a:t>
            </a:r>
          </a:p>
          <a:p>
            <a:pPr marL="342900" lvl="0" indent="-342900">
              <a:lnSpc>
                <a:spcPct val="115000"/>
              </a:lnSpc>
              <a:spcBef>
                <a:spcPts val="600"/>
              </a:spcBef>
              <a:spcAft>
                <a:spcPts val="600"/>
              </a:spcAft>
              <a:buNone/>
            </a:pPr>
            <a:r>
              <a:rPr lang="en-IN" sz="2400" dirty="0">
                <a:latin typeface="Calibri"/>
                <a:ea typeface="Calibri"/>
                <a:cs typeface="Times New Roman"/>
              </a:rPr>
              <a:t>These blocks can be split into two main groups.</a:t>
            </a:r>
            <a:endParaRPr lang="en-IN" sz="1800" dirty="0">
              <a:latin typeface="Calibri"/>
              <a:ea typeface="Calibri"/>
              <a:cs typeface="Times New Roman"/>
            </a:endParaRPr>
          </a:p>
          <a:p>
            <a:pPr marL="184150" indent="0">
              <a:lnSpc>
                <a:spcPct val="115000"/>
              </a:lnSpc>
              <a:spcBef>
                <a:spcPts val="600"/>
              </a:spcBef>
              <a:spcAft>
                <a:spcPts val="600"/>
              </a:spcAft>
              <a:buNone/>
            </a:pPr>
            <a:r>
              <a:rPr lang="en-IN" sz="2400" dirty="0">
                <a:latin typeface="Calibri"/>
                <a:ea typeface="Calibri"/>
                <a:cs typeface="Times New Roman"/>
              </a:rPr>
              <a:t> 1. Hard-wired </a:t>
            </a:r>
            <a:endParaRPr lang="en-IN" sz="1800" dirty="0">
              <a:latin typeface="Calibri"/>
              <a:ea typeface="Calibri"/>
              <a:cs typeface="Times New Roman"/>
            </a:endParaRPr>
          </a:p>
          <a:p>
            <a:pPr marL="184150" indent="0">
              <a:lnSpc>
                <a:spcPct val="115000"/>
              </a:lnSpc>
              <a:spcBef>
                <a:spcPts val="600"/>
              </a:spcBef>
              <a:spcAft>
                <a:spcPts val="600"/>
              </a:spcAft>
              <a:buNone/>
            </a:pPr>
            <a:r>
              <a:rPr lang="en-IN" sz="2400" dirty="0">
                <a:latin typeface="Calibri"/>
                <a:ea typeface="Calibri"/>
                <a:cs typeface="Times New Roman"/>
              </a:rPr>
              <a:t>2. Programmable</a:t>
            </a:r>
            <a:endParaRPr lang="en-IN" sz="1800" dirty="0">
              <a:latin typeface="Calibri"/>
              <a:ea typeface="Calibri"/>
              <a:cs typeface="Times New Roman"/>
            </a:endParaRPr>
          </a:p>
          <a:p>
            <a:pPr marL="342900" lvl="0" indent="-342900" algn="just">
              <a:lnSpc>
                <a:spcPct val="115000"/>
              </a:lnSpc>
              <a:spcBef>
                <a:spcPts val="600"/>
              </a:spcBef>
              <a:spcAft>
                <a:spcPts val="600"/>
              </a:spcAft>
              <a:buFont typeface="Symbol"/>
              <a:buChar char=""/>
            </a:pPr>
            <a:r>
              <a:rPr lang="en-IN" sz="2400" dirty="0">
                <a:latin typeface="Calibri"/>
                <a:ea typeface="Calibri"/>
                <a:cs typeface="Times New Roman"/>
              </a:rPr>
              <a:t>The hard-wired group comprises items which have one hardware defined function such as the clocks, interrupt controller, I/O, Timers and </a:t>
            </a:r>
            <a:r>
              <a:rPr lang="en-IN" sz="2400" dirty="0" err="1">
                <a:latin typeface="Calibri"/>
                <a:ea typeface="Calibri"/>
                <a:cs typeface="Times New Roman"/>
              </a:rPr>
              <a:t>Analog-toDigital</a:t>
            </a:r>
            <a:r>
              <a:rPr lang="en-IN" sz="2400" dirty="0">
                <a:latin typeface="Calibri"/>
                <a:ea typeface="Calibri"/>
                <a:cs typeface="Times New Roman"/>
              </a:rPr>
              <a:t> Converter.</a:t>
            </a:r>
            <a:endParaRPr lang="en-IN" sz="1800" dirty="0">
              <a:latin typeface="Calibri"/>
              <a:ea typeface="Calibri"/>
              <a:cs typeface="Times New Roman"/>
            </a:endParaRPr>
          </a:p>
          <a:p>
            <a:pPr indent="457200">
              <a:lnSpc>
                <a:spcPct val="115000"/>
              </a:lnSpc>
              <a:spcBef>
                <a:spcPts val="600"/>
              </a:spcBef>
              <a:spcAft>
                <a:spcPts val="600"/>
              </a:spcAft>
              <a:buNone/>
              <a:tabLst>
                <a:tab pos="3815715" algn="l"/>
              </a:tabLst>
            </a:pPr>
            <a:r>
              <a:rPr lang="en-IN" sz="2400" dirty="0">
                <a:latin typeface="Calibri"/>
                <a:ea typeface="Calibri"/>
                <a:cs typeface="Times New Roman"/>
              </a:rPr>
              <a:t>	</a:t>
            </a:r>
            <a:endParaRPr lang="en-IN" sz="1800" dirty="0">
              <a:latin typeface="Calibri"/>
              <a:ea typeface="Calibri"/>
              <a:cs typeface="Times New Roman"/>
            </a:endParaRPr>
          </a:p>
          <a:p>
            <a:pPr lvl="0">
              <a:buNone/>
              <a:defRPr/>
            </a:pPr>
            <a:endParaRPr lang="en-US" sz="24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000364" y="857232"/>
            <a:ext cx="2286016" cy="1967192"/>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5857916"/>
          </a:xfrm>
          <a:solidFill>
            <a:srgbClr val="CAFEE5"/>
          </a:solidFill>
          <a:ln>
            <a:solidFill>
              <a:schemeClr val="accent1"/>
            </a:solidFill>
          </a:ln>
        </p:spPr>
        <p:txBody>
          <a:bodyPr/>
          <a:lstStyle/>
          <a:p>
            <a:pPr marL="342900" lvl="0" indent="-342900" algn="just">
              <a:lnSpc>
                <a:spcPct val="115000"/>
              </a:lnSpc>
              <a:spcBef>
                <a:spcPts val="600"/>
              </a:spcBef>
              <a:spcAft>
                <a:spcPts val="600"/>
              </a:spcAft>
              <a:buFont typeface="Symbol"/>
              <a:buChar char=""/>
            </a:pPr>
            <a:r>
              <a:rPr lang="en-IN" sz="2400" dirty="0">
                <a:latin typeface="Calibri"/>
                <a:ea typeface="Calibri"/>
                <a:cs typeface="Times New Roman"/>
              </a:rPr>
              <a:t>The programmable group consists of the CPU, RAM &amp; Flash memory blocks and the functions of those blocks are defined by the firmware (</a:t>
            </a:r>
            <a:r>
              <a:rPr lang="en-IN" sz="2400" dirty="0">
                <a:solidFill>
                  <a:srgbClr val="202122"/>
                </a:solidFill>
                <a:latin typeface="Calibri"/>
                <a:ea typeface="Times New Roman"/>
                <a:cs typeface="Arial"/>
              </a:rPr>
              <a:t>controller's </a:t>
            </a:r>
            <a:r>
              <a:rPr lang="en-IN" sz="2400" dirty="0">
                <a:solidFill>
                  <a:srgbClr val="0645AD"/>
                </a:solidFill>
                <a:latin typeface="Calibri"/>
                <a:ea typeface="Times New Roman"/>
                <a:cs typeface="Arial"/>
                <a:hlinkClick r:id="rId2" tooltip="Software"/>
              </a:rPr>
              <a:t>software</a:t>
            </a:r>
            <a:r>
              <a:rPr lang="en-IN" sz="2400" dirty="0">
                <a:latin typeface="Calibri"/>
                <a:ea typeface="Calibri"/>
                <a:cs typeface="Times New Roman"/>
              </a:rPr>
              <a:t>) programmed in the Flash memory.</a:t>
            </a:r>
            <a:endParaRPr lang="en-IN" sz="1800" dirty="0">
              <a:latin typeface="Calibri"/>
              <a:ea typeface="Calibri"/>
              <a:cs typeface="Times New Roman"/>
            </a:endParaRPr>
          </a:p>
          <a:p>
            <a:pPr marL="342900" lvl="0" indent="-342900" algn="just">
              <a:lnSpc>
                <a:spcPct val="115000"/>
              </a:lnSpc>
              <a:spcBef>
                <a:spcPts val="600"/>
              </a:spcBef>
              <a:spcAft>
                <a:spcPts val="600"/>
              </a:spcAft>
              <a:buFont typeface="Symbol"/>
              <a:buChar char=""/>
              <a:tabLst>
                <a:tab pos="3815715" algn="l"/>
              </a:tabLst>
            </a:pPr>
            <a:r>
              <a:rPr lang="en-IN" sz="2400" dirty="0">
                <a:latin typeface="Calibri"/>
                <a:ea typeface="Calibri"/>
                <a:cs typeface="Times New Roman"/>
              </a:rPr>
              <a:t>The hard-wired functionality is defined by the vendor of the Embedded Controller.</a:t>
            </a:r>
            <a:endParaRPr lang="en-IN" sz="1800" dirty="0">
              <a:latin typeface="Calibri"/>
              <a:ea typeface="Calibri"/>
              <a:cs typeface="Times New Roman"/>
            </a:endParaRPr>
          </a:p>
          <a:p>
            <a:pPr marL="342900" lvl="0" indent="-342900" algn="just">
              <a:lnSpc>
                <a:spcPct val="115000"/>
              </a:lnSpc>
              <a:spcBef>
                <a:spcPts val="600"/>
              </a:spcBef>
              <a:spcAft>
                <a:spcPts val="600"/>
              </a:spcAft>
              <a:buFont typeface="Symbol"/>
              <a:buChar char=""/>
            </a:pPr>
            <a:r>
              <a:rPr lang="en-IN" sz="2400" dirty="0">
                <a:latin typeface="Calibri"/>
                <a:ea typeface="Calibri"/>
                <a:cs typeface="Times New Roman"/>
              </a:rPr>
              <a:t>The programmable functionality is generally defined by the OEM/ODM that is developing the system. This programmability allows the Embedded Controller to be customized to the specific needs of the platform and to be differentiated from the same EC used by another OEM or ODM.</a:t>
            </a: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282" y="214290"/>
            <a:ext cx="8715404" cy="5143536"/>
          </a:xfrm>
          <a:solidFill>
            <a:srgbClr val="CAFEE5"/>
          </a:solidFill>
        </p:spPr>
        <p:txBody>
          <a:bodyPr/>
          <a:lstStyle/>
          <a:p>
            <a:pPr algn="just">
              <a:lnSpc>
                <a:spcPct val="115000"/>
              </a:lnSpc>
              <a:spcAft>
                <a:spcPts val="1000"/>
              </a:spcAft>
              <a:buNone/>
            </a:pPr>
            <a:r>
              <a:rPr lang="en-IN" sz="2400" b="1" dirty="0">
                <a:solidFill>
                  <a:srgbClr val="0070C0"/>
                </a:solidFill>
                <a:latin typeface="Calibri"/>
                <a:ea typeface="Calibri"/>
                <a:cs typeface="Arial"/>
              </a:rPr>
              <a:t>Embedded systems consist of three main elements:</a:t>
            </a:r>
            <a:endParaRPr lang="en-IN" sz="2400" b="1" dirty="0">
              <a:solidFill>
                <a:srgbClr val="0070C0"/>
              </a:solidFill>
              <a:latin typeface="Calibri"/>
              <a:ea typeface="Calibri"/>
              <a:cs typeface="Times New Roman"/>
            </a:endParaRPr>
          </a:p>
          <a:p>
            <a:pPr marL="342900" lvl="0" indent="-342900" algn="just">
              <a:lnSpc>
                <a:spcPts val="2005"/>
              </a:lnSpc>
              <a:spcBef>
                <a:spcPts val="605"/>
              </a:spcBef>
              <a:spcAft>
                <a:spcPts val="605"/>
              </a:spcAft>
              <a:buFont typeface="Symbol"/>
              <a:buChar char=""/>
            </a:pPr>
            <a:r>
              <a:rPr lang="en-IN" sz="2000" b="1" dirty="0">
                <a:solidFill>
                  <a:srgbClr val="FF0000"/>
                </a:solidFill>
                <a:latin typeface="Calibri"/>
                <a:ea typeface="Times New Roman"/>
                <a:cs typeface="Arial"/>
              </a:rPr>
              <a:t>Hardware:</a:t>
            </a:r>
            <a:r>
              <a:rPr lang="en-IN" sz="2000" dirty="0">
                <a:solidFill>
                  <a:srgbClr val="000000"/>
                </a:solidFill>
                <a:latin typeface="Calibri"/>
                <a:ea typeface="Times New Roman"/>
                <a:cs typeface="Arial"/>
              </a:rPr>
              <a:t> The hardware of embedded systems is based around microprocessors and microcontrollers. Microprocessors are very similar to microcontrollers and, typically, refer to a Central Processing Unit (CPU) that is integrated with other basic computing components such as memory chips and Digital Signal </a:t>
            </a:r>
            <a:r>
              <a:rPr lang="en-IN" sz="2000" dirty="0">
                <a:latin typeface="Calibri"/>
                <a:ea typeface="Times New Roman"/>
                <a:cs typeface="Arial"/>
              </a:rPr>
              <a:t>Processors (DSPs). </a:t>
            </a:r>
            <a:r>
              <a:rPr lang="en-IN" sz="2000" dirty="0">
                <a:solidFill>
                  <a:srgbClr val="000000"/>
                </a:solidFill>
                <a:latin typeface="Calibri"/>
                <a:ea typeface="Times New Roman"/>
                <a:cs typeface="Arial"/>
              </a:rPr>
              <a:t>Microcontrollers have those components built into one chip.</a:t>
            </a:r>
          </a:p>
          <a:p>
            <a:pPr marL="342900" lvl="0" indent="-342900" algn="just">
              <a:lnSpc>
                <a:spcPts val="2005"/>
              </a:lnSpc>
              <a:spcBef>
                <a:spcPts val="605"/>
              </a:spcBef>
              <a:spcAft>
                <a:spcPts val="605"/>
              </a:spcAft>
              <a:buFont typeface="Symbol"/>
              <a:buChar char=""/>
            </a:pPr>
            <a:r>
              <a:rPr lang="en-IN" sz="2000" b="1" dirty="0">
                <a:solidFill>
                  <a:srgbClr val="FF0000"/>
                </a:solidFill>
                <a:latin typeface="Calibri"/>
                <a:ea typeface="Times New Roman"/>
                <a:cs typeface="Arial"/>
              </a:rPr>
              <a:t>Application Specific Software / Firmware:</a:t>
            </a:r>
            <a:r>
              <a:rPr lang="en-IN" sz="2000" b="1" dirty="0">
                <a:solidFill>
                  <a:srgbClr val="000000"/>
                </a:solidFill>
                <a:latin typeface="Calibri"/>
                <a:ea typeface="Times New Roman"/>
                <a:cs typeface="Arial"/>
              </a:rPr>
              <a:t> </a:t>
            </a:r>
            <a:r>
              <a:rPr lang="en-IN" sz="2000" dirty="0">
                <a:solidFill>
                  <a:srgbClr val="000000"/>
                </a:solidFill>
                <a:latin typeface="Calibri"/>
                <a:ea typeface="Times New Roman"/>
                <a:cs typeface="Arial"/>
              </a:rPr>
              <a:t>Firmware is a type of software that is directly coded into the processor of an embedded system most often used to control the hardware.</a:t>
            </a:r>
            <a:r>
              <a:rPr lang="en-IN" sz="2000" dirty="0">
                <a:latin typeface="Calibri"/>
                <a:ea typeface="Calibri"/>
                <a:cs typeface="Times New Roman"/>
              </a:rPr>
              <a:t> </a:t>
            </a:r>
            <a:r>
              <a:rPr lang="en-IN" sz="2000" dirty="0">
                <a:solidFill>
                  <a:srgbClr val="000000"/>
                </a:solidFill>
                <a:latin typeface="Calibri"/>
                <a:ea typeface="Times New Roman"/>
                <a:cs typeface="Arial"/>
              </a:rPr>
              <a:t>Application specific software allows the user to perform varieties of applications to be run on an embedded system by changing the code installed in an embedded system. </a:t>
            </a:r>
            <a:endParaRPr lang="en-IN" sz="2000" dirty="0">
              <a:latin typeface="Calibri"/>
              <a:ea typeface="Calibri"/>
              <a:cs typeface="Times New Roman"/>
            </a:endParaRPr>
          </a:p>
          <a:p>
            <a:pPr marL="342900" lvl="0" indent="-342900" algn="just">
              <a:lnSpc>
                <a:spcPts val="2005"/>
              </a:lnSpc>
              <a:spcBef>
                <a:spcPts val="605"/>
              </a:spcBef>
              <a:spcAft>
                <a:spcPts val="605"/>
              </a:spcAft>
              <a:buFont typeface="Symbol"/>
              <a:buChar char=""/>
            </a:pPr>
            <a:r>
              <a:rPr lang="en-IN" sz="2000" b="1" dirty="0">
                <a:solidFill>
                  <a:srgbClr val="FF0000"/>
                </a:solidFill>
                <a:latin typeface="Calibri"/>
                <a:ea typeface="Times New Roman"/>
                <a:cs typeface="Arial"/>
              </a:rPr>
              <a:t>Real-Time Operating System (RTOS):</a:t>
            </a:r>
            <a:r>
              <a:rPr lang="en-IN" sz="2000" b="1" dirty="0">
                <a:solidFill>
                  <a:srgbClr val="000000"/>
                </a:solidFill>
                <a:latin typeface="Calibri"/>
                <a:ea typeface="Times New Roman"/>
                <a:cs typeface="Arial"/>
              </a:rPr>
              <a:t> </a:t>
            </a:r>
            <a:r>
              <a:rPr lang="en-IN" sz="2000" dirty="0">
                <a:solidFill>
                  <a:srgbClr val="000000"/>
                </a:solidFill>
                <a:latin typeface="Calibri"/>
                <a:ea typeface="Times New Roman"/>
                <a:cs typeface="Arial"/>
              </a:rPr>
              <a:t>These are not always included in embedded systems, especially smaller-scale systems. </a:t>
            </a:r>
            <a:r>
              <a:rPr lang="en-IN" sz="2000" dirty="0" err="1">
                <a:solidFill>
                  <a:srgbClr val="000000"/>
                </a:solidFill>
                <a:latin typeface="Calibri"/>
                <a:ea typeface="Times New Roman"/>
                <a:cs typeface="Arial"/>
              </a:rPr>
              <a:t>RTOSes</a:t>
            </a:r>
            <a:r>
              <a:rPr lang="en-IN" sz="2000" dirty="0">
                <a:solidFill>
                  <a:srgbClr val="000000"/>
                </a:solidFill>
                <a:latin typeface="Calibri"/>
                <a:ea typeface="Times New Roman"/>
                <a:cs typeface="Arial"/>
              </a:rPr>
              <a:t> acts as an interface between hardware and software which supervises the application software and provide mechanism to let the processor run on the basis of scheduling.</a:t>
            </a:r>
            <a:endParaRPr lang="en-IN" sz="2000" dirty="0">
              <a:latin typeface="Calibri"/>
              <a:ea typeface="Calibri"/>
              <a:cs typeface="Times New Roman"/>
            </a:endParaRPr>
          </a:p>
          <a:p>
            <a:pPr marL="342900" lvl="0" indent="-342900" algn="just">
              <a:lnSpc>
                <a:spcPts val="2005"/>
              </a:lnSpc>
              <a:spcBef>
                <a:spcPts val="605"/>
              </a:spcBef>
              <a:spcAft>
                <a:spcPts val="605"/>
              </a:spcAft>
              <a:buFont typeface="Symbol"/>
              <a:buChar char=""/>
            </a:pPr>
            <a:endParaRPr lang="en-IN" sz="2000" dirty="0">
              <a:latin typeface="Calibri"/>
              <a:ea typeface="Calibri"/>
              <a:cs typeface="Times New Roman"/>
            </a:endParaRPr>
          </a:p>
          <a:p>
            <a:pPr lvl="0">
              <a:buNone/>
            </a:pPr>
            <a:endParaRPr lang="en-IN" sz="2000" dirty="0"/>
          </a:p>
        </p:txBody>
      </p:sp>
      <p:pic>
        <p:nvPicPr>
          <p:cNvPr id="4" name="Picture 3">
            <a:extLst>
              <a:ext uri="{FF2B5EF4-FFF2-40B4-BE49-F238E27FC236}">
                <a16:creationId xmlns:a16="http://schemas.microsoft.com/office/drawing/2014/main" id="{60BC57B1-7A77-5EF2-EEC7-7CFE365EA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282" y="5232746"/>
            <a:ext cx="9072626" cy="1625254"/>
          </a:xfrm>
          <a:prstGeom prst="rect">
            <a:avLst/>
          </a:prstGeom>
          <a:noFill/>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algn="just">
              <a:spcAft>
                <a:spcPts val="0"/>
              </a:spcAft>
              <a:buNone/>
            </a:pPr>
            <a:r>
              <a:rPr lang="en-US" sz="2400" dirty="0">
                <a:solidFill>
                  <a:srgbClr val="000000"/>
                </a:solidFill>
                <a:latin typeface="Calibri"/>
                <a:ea typeface="Calibri"/>
                <a:cs typeface="Times New Roman"/>
              </a:rPr>
              <a:t>The core elements of a microcontroller are:</a:t>
            </a:r>
            <a:endParaRPr lang="en-IN" sz="1800" dirty="0">
              <a:latin typeface="Calibri"/>
              <a:ea typeface="Calibri"/>
              <a:cs typeface="Times New Roman"/>
            </a:endParaRPr>
          </a:p>
          <a:p>
            <a:pPr algn="just">
              <a:spcAft>
                <a:spcPts val="0"/>
              </a:spcAft>
            </a:pPr>
            <a:r>
              <a:rPr lang="en-US" sz="2400" b="1" dirty="0">
                <a:solidFill>
                  <a:srgbClr val="000000"/>
                </a:solidFill>
                <a:latin typeface="Calibri"/>
                <a:ea typeface="Calibri"/>
                <a:cs typeface="Times New Roman"/>
              </a:rPr>
              <a:t>The processor (CPU) </a:t>
            </a:r>
            <a:r>
              <a:rPr lang="en-US" sz="2400" dirty="0">
                <a:solidFill>
                  <a:srgbClr val="000000"/>
                </a:solidFill>
                <a:latin typeface="Calibri"/>
                <a:ea typeface="Calibri"/>
                <a:cs typeface="Times New Roman"/>
              </a:rPr>
              <a:t>-- A processor can be thought of as the brain of the device. This involves performing basic arithmetic, logic and I/O operations.</a:t>
            </a:r>
            <a:endParaRPr lang="en-IN" sz="1800" dirty="0">
              <a:latin typeface="Calibri"/>
              <a:ea typeface="Calibri"/>
              <a:cs typeface="Times New Roman"/>
            </a:endParaRPr>
          </a:p>
          <a:p>
            <a:pPr algn="just">
              <a:spcAft>
                <a:spcPts val="0"/>
              </a:spcAft>
            </a:pPr>
            <a:r>
              <a:rPr lang="en-US" sz="2400" b="1" dirty="0">
                <a:solidFill>
                  <a:srgbClr val="000000"/>
                </a:solidFill>
                <a:latin typeface="Calibri"/>
                <a:ea typeface="Calibri"/>
                <a:cs typeface="Times New Roman"/>
              </a:rPr>
              <a:t>Memory </a:t>
            </a:r>
            <a:r>
              <a:rPr lang="en-US" sz="2400" dirty="0">
                <a:solidFill>
                  <a:srgbClr val="000000"/>
                </a:solidFill>
                <a:latin typeface="Calibri"/>
                <a:ea typeface="Calibri"/>
                <a:cs typeface="Times New Roman"/>
              </a:rPr>
              <a:t>-- A microcontroller has two main memory types:</a:t>
            </a:r>
            <a:endParaRPr lang="en-IN" sz="1800" dirty="0">
              <a:latin typeface="Calibri"/>
              <a:ea typeface="Calibri"/>
              <a:cs typeface="Times New Roman"/>
            </a:endParaRPr>
          </a:p>
          <a:p>
            <a:pPr marL="342900" lvl="0" indent="-342900" algn="just">
              <a:spcAft>
                <a:spcPts val="0"/>
              </a:spcAft>
              <a:buFont typeface="Symbol"/>
              <a:buChar char=""/>
            </a:pPr>
            <a:r>
              <a:rPr lang="en-US" sz="2400" b="1" dirty="0">
                <a:solidFill>
                  <a:srgbClr val="000000"/>
                </a:solidFill>
                <a:latin typeface="Calibri"/>
                <a:ea typeface="Calibri"/>
                <a:cs typeface="Times New Roman"/>
              </a:rPr>
              <a:t>Program</a:t>
            </a:r>
            <a:r>
              <a:rPr lang="en-US" sz="2400" dirty="0">
                <a:solidFill>
                  <a:srgbClr val="000000"/>
                </a:solidFill>
                <a:latin typeface="Calibri"/>
                <a:ea typeface="Calibri"/>
                <a:cs typeface="Times New Roman"/>
              </a:rPr>
              <a:t> </a:t>
            </a:r>
            <a:r>
              <a:rPr lang="en-US" sz="2400" b="1" dirty="0">
                <a:solidFill>
                  <a:srgbClr val="000000"/>
                </a:solidFill>
                <a:latin typeface="Calibri"/>
                <a:ea typeface="Calibri"/>
                <a:cs typeface="Times New Roman"/>
              </a:rPr>
              <a:t>memory</a:t>
            </a:r>
            <a:r>
              <a:rPr lang="en-US" sz="2400" dirty="0">
                <a:solidFill>
                  <a:srgbClr val="000000"/>
                </a:solidFill>
                <a:latin typeface="Calibri"/>
                <a:ea typeface="Calibri"/>
                <a:cs typeface="Times New Roman"/>
              </a:rPr>
              <a:t>, which stores long-term information about the instructions that the CPU carries out.</a:t>
            </a:r>
            <a:endParaRPr lang="en-IN" sz="1800" dirty="0">
              <a:latin typeface="Calibri"/>
              <a:ea typeface="Calibri"/>
              <a:cs typeface="Times New Roman"/>
            </a:endParaRPr>
          </a:p>
          <a:p>
            <a:pPr marL="342900" lvl="0" indent="-342900" algn="just">
              <a:spcAft>
                <a:spcPts val="0"/>
              </a:spcAft>
              <a:buFont typeface="Symbol"/>
              <a:buChar char=""/>
            </a:pPr>
            <a:r>
              <a:rPr lang="en-US" sz="2400" b="1" dirty="0">
                <a:solidFill>
                  <a:srgbClr val="000000"/>
                </a:solidFill>
                <a:latin typeface="Calibri"/>
                <a:ea typeface="Calibri"/>
                <a:cs typeface="Times New Roman"/>
              </a:rPr>
              <a:t>Data memory</a:t>
            </a:r>
            <a:r>
              <a:rPr lang="en-US" sz="2400" dirty="0">
                <a:solidFill>
                  <a:srgbClr val="000000"/>
                </a:solidFill>
                <a:latin typeface="Calibri"/>
                <a:ea typeface="Calibri"/>
                <a:cs typeface="Times New Roman"/>
              </a:rPr>
              <a:t>, which is required for temporary data storage while the instructions are being executed.</a:t>
            </a:r>
            <a:endParaRPr lang="en-IN" sz="1800" dirty="0">
              <a:latin typeface="Calibri"/>
              <a:ea typeface="Calibri"/>
              <a:cs typeface="Times New Roman"/>
            </a:endParaRPr>
          </a:p>
          <a:p>
            <a:pPr algn="just">
              <a:spcAft>
                <a:spcPts val="0"/>
              </a:spcAft>
            </a:pPr>
            <a:r>
              <a:rPr lang="en-US" sz="2400" b="1" dirty="0">
                <a:solidFill>
                  <a:srgbClr val="000000"/>
                </a:solidFill>
                <a:latin typeface="Calibri"/>
                <a:ea typeface="Calibri"/>
                <a:cs typeface="Times New Roman"/>
              </a:rPr>
              <a:t>I/O peripherals </a:t>
            </a:r>
            <a:r>
              <a:rPr lang="en-US" sz="2400" dirty="0">
                <a:solidFill>
                  <a:srgbClr val="000000"/>
                </a:solidFill>
                <a:latin typeface="Calibri"/>
                <a:ea typeface="Calibri"/>
                <a:cs typeface="Times New Roman"/>
              </a:rPr>
              <a:t>-- The input and output devices are the interface for the processor to the outside world. The input ports receive information and send it to the processor in the form of binary data. The processor receives that data and sends the necessary instructions to output devices that execute tasks external to the microcontroller.</a:t>
            </a:r>
            <a:endParaRPr lang="en-IN" sz="1800" dirty="0">
              <a:latin typeface="Calibri"/>
              <a:ea typeface="Calibri"/>
              <a:cs typeface="Times New Roman"/>
            </a:endParaRPr>
          </a:p>
          <a:p>
            <a:pPr marL="342900" lvl="0" indent="-342900">
              <a:spcBef>
                <a:spcPts val="600"/>
              </a:spcBef>
              <a:spcAft>
                <a:spcPts val="0"/>
              </a:spcAft>
              <a:buFont typeface="Symbol"/>
              <a:buChar char=""/>
            </a:pPr>
            <a:endParaRPr lang="en-US" sz="2400" dirty="0"/>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Elements of a Microcontroller</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algn="just">
              <a:lnSpc>
                <a:spcPct val="115000"/>
              </a:lnSpc>
              <a:spcAft>
                <a:spcPts val="0"/>
              </a:spcAft>
              <a:buNone/>
            </a:pPr>
            <a:r>
              <a:rPr lang="en-US" sz="2400" dirty="0">
                <a:solidFill>
                  <a:srgbClr val="000000"/>
                </a:solidFill>
                <a:latin typeface="Calibri"/>
                <a:ea typeface="Calibri"/>
                <a:cs typeface="Times New Roman"/>
              </a:rPr>
              <a:t>There are many supporting components that can be classified as peripherals.</a:t>
            </a:r>
            <a:endParaRPr lang="en-IN" sz="1800" dirty="0">
              <a:latin typeface="Calibri"/>
              <a:ea typeface="Calibri"/>
              <a:cs typeface="Times New Roman"/>
            </a:endParaRPr>
          </a:p>
          <a:p>
            <a:pPr marL="342900" indent="-342900">
              <a:spcBef>
                <a:spcPts val="600"/>
              </a:spcBef>
              <a:spcAft>
                <a:spcPts val="0"/>
              </a:spcAft>
              <a:buFont typeface="Symbol"/>
              <a:buChar char=""/>
            </a:pPr>
            <a:r>
              <a:rPr lang="en-US" sz="2400" b="1" dirty="0">
                <a:solidFill>
                  <a:srgbClr val="000000"/>
                </a:solidFill>
                <a:latin typeface="Calibri"/>
                <a:ea typeface="Calibri"/>
                <a:cs typeface="Times New Roman"/>
              </a:rPr>
              <a:t>Analog to Digital Converter (ADC)</a:t>
            </a:r>
          </a:p>
          <a:p>
            <a:pPr marL="342900" indent="-342900">
              <a:spcBef>
                <a:spcPts val="600"/>
              </a:spcBef>
              <a:spcAft>
                <a:spcPts val="0"/>
              </a:spcAft>
              <a:buFont typeface="Symbol"/>
              <a:buChar char=""/>
            </a:pPr>
            <a:r>
              <a:rPr lang="en-US" sz="2400" b="1" dirty="0">
                <a:solidFill>
                  <a:srgbClr val="000000"/>
                </a:solidFill>
                <a:latin typeface="Calibri"/>
                <a:ea typeface="Calibri"/>
                <a:cs typeface="Times New Roman"/>
              </a:rPr>
              <a:t>Digital to Analog Converter (DAC)</a:t>
            </a:r>
          </a:p>
          <a:p>
            <a:pPr marL="342900" indent="-342900">
              <a:spcBef>
                <a:spcPts val="600"/>
              </a:spcBef>
              <a:spcAft>
                <a:spcPts val="0"/>
              </a:spcAft>
              <a:buFont typeface="Symbol"/>
              <a:buChar char=""/>
            </a:pPr>
            <a:r>
              <a:rPr lang="en-US" sz="2400" b="1" dirty="0">
                <a:solidFill>
                  <a:srgbClr val="000000"/>
                </a:solidFill>
                <a:latin typeface="Calibri"/>
                <a:ea typeface="Calibri"/>
                <a:cs typeface="Times New Roman"/>
              </a:rPr>
              <a:t>Clock</a:t>
            </a:r>
          </a:p>
          <a:p>
            <a:pPr marL="342900" indent="-342900">
              <a:spcBef>
                <a:spcPts val="600"/>
              </a:spcBef>
              <a:spcAft>
                <a:spcPts val="0"/>
              </a:spcAft>
              <a:buFont typeface="Symbol"/>
              <a:buChar char=""/>
            </a:pPr>
            <a:r>
              <a:rPr lang="en-US" sz="2400" b="1" dirty="0">
                <a:solidFill>
                  <a:srgbClr val="000000"/>
                </a:solidFill>
                <a:latin typeface="Calibri"/>
                <a:ea typeface="Calibri"/>
                <a:cs typeface="Times New Roman"/>
              </a:rPr>
              <a:t>Timer</a:t>
            </a:r>
          </a:p>
          <a:p>
            <a:pPr marL="342900" indent="-342900">
              <a:spcBef>
                <a:spcPts val="600"/>
              </a:spcBef>
              <a:spcAft>
                <a:spcPts val="0"/>
              </a:spcAft>
              <a:buFont typeface="Symbol"/>
              <a:buChar char=""/>
            </a:pPr>
            <a:r>
              <a:rPr lang="en-US" sz="2400" b="1" dirty="0">
                <a:solidFill>
                  <a:srgbClr val="000000"/>
                </a:solidFill>
                <a:latin typeface="Calibri"/>
                <a:ea typeface="Calibri"/>
                <a:cs typeface="Times New Roman"/>
              </a:rPr>
              <a:t>Interrupt Controller</a:t>
            </a:r>
          </a:p>
          <a:p>
            <a:pPr marL="342900" indent="-342900">
              <a:spcBef>
                <a:spcPts val="600"/>
              </a:spcBef>
              <a:spcAft>
                <a:spcPts val="0"/>
              </a:spcAft>
              <a:buNone/>
            </a:pPr>
            <a:endParaRPr lang="en-US" sz="2400" b="1" dirty="0">
              <a:solidFill>
                <a:srgbClr val="000000"/>
              </a:solidFill>
              <a:latin typeface="Calibri"/>
              <a:cs typeface="Times New Roman"/>
            </a:endParaRPr>
          </a:p>
          <a:p>
            <a:pPr>
              <a:lnSpc>
                <a:spcPct val="115000"/>
              </a:lnSpc>
              <a:spcBef>
                <a:spcPts val="600"/>
              </a:spcBef>
              <a:spcAft>
                <a:spcPts val="600"/>
              </a:spcAft>
              <a:buNone/>
            </a:pPr>
            <a:r>
              <a:rPr lang="en-IN" sz="2400" dirty="0">
                <a:solidFill>
                  <a:srgbClr val="202122"/>
                </a:solidFill>
                <a:latin typeface="Calibri"/>
                <a:ea typeface="Times New Roman"/>
                <a:cs typeface="Arial"/>
              </a:rPr>
              <a:t>An embedded controller can have the following tasks:</a:t>
            </a:r>
            <a:endParaRPr lang="en-IN" sz="1800" dirty="0">
              <a:latin typeface="Calibri"/>
              <a:ea typeface="Calibri"/>
              <a:cs typeface="Times New Roman"/>
            </a:endParaRPr>
          </a:p>
          <a:p>
            <a:pPr marL="342900" indent="-342900" algn="just">
              <a:lnSpc>
                <a:spcPct val="115000"/>
              </a:lnSpc>
              <a:spcAft>
                <a:spcPts val="0"/>
              </a:spcAft>
              <a:buSzPts val="1000"/>
              <a:tabLst>
                <a:tab pos="457200" algn="l"/>
              </a:tabLst>
            </a:pPr>
            <a:r>
              <a:rPr lang="en-IN" sz="2400" dirty="0">
                <a:solidFill>
                  <a:srgbClr val="202122"/>
                </a:solidFill>
                <a:latin typeface="Calibri"/>
                <a:ea typeface="Times New Roman"/>
                <a:cs typeface="Arial"/>
              </a:rPr>
              <a:t>Receiving and processing signals from the keyboard and the touchpad (including touchpad disable), other buttons and switches.</a:t>
            </a:r>
            <a:endParaRPr lang="en-IN" sz="1800" dirty="0">
              <a:latin typeface="Calibri"/>
              <a:ea typeface="Calibri"/>
              <a:cs typeface="Times New Roman"/>
            </a:endParaRPr>
          </a:p>
          <a:p>
            <a:pPr marL="342900" indent="-342900">
              <a:spcBef>
                <a:spcPts val="600"/>
              </a:spcBef>
              <a:spcAft>
                <a:spcPts val="0"/>
              </a:spcAft>
              <a:buNone/>
            </a:pPr>
            <a:endParaRPr 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gn="just">
              <a:spcBef>
                <a:spcPts val="500"/>
              </a:spcBef>
              <a:spcAft>
                <a:spcPts val="0"/>
              </a:spcAft>
              <a:buFont typeface="Symbol"/>
              <a:buChar char=""/>
            </a:pPr>
            <a:r>
              <a:rPr lang="en-IN" sz="2400" dirty="0">
                <a:latin typeface="Calibri"/>
                <a:ea typeface="Times New Roman"/>
              </a:rPr>
              <a:t>A </a:t>
            </a:r>
            <a:r>
              <a:rPr lang="en-IN" sz="2400" b="1" dirty="0">
                <a:latin typeface="Calibri"/>
                <a:ea typeface="Times New Roman"/>
              </a:rPr>
              <a:t>Robot</a:t>
            </a:r>
            <a:r>
              <a:rPr lang="en-IN" sz="2400" dirty="0">
                <a:latin typeface="Calibri"/>
                <a:ea typeface="Times New Roman"/>
              </a:rPr>
              <a:t> is a type of automated machine that can execute specific tasks with little or no human intervention.</a:t>
            </a:r>
            <a:endParaRPr lang="en-IN" sz="2400" dirty="0">
              <a:latin typeface="Times New Roman"/>
              <a:ea typeface="Times New Roman"/>
            </a:endParaRPr>
          </a:p>
          <a:p>
            <a:pPr marL="342900" lvl="0" indent="-342900" algn="just">
              <a:spcBef>
                <a:spcPts val="500"/>
              </a:spcBef>
              <a:spcAft>
                <a:spcPts val="0"/>
              </a:spcAft>
              <a:buFont typeface="Symbol"/>
              <a:buChar char=""/>
            </a:pPr>
            <a:r>
              <a:rPr lang="en-IN" sz="2400" dirty="0">
                <a:latin typeface="Calibri"/>
                <a:ea typeface="Times New Roman"/>
              </a:rPr>
              <a:t>Robot is designed to execute one or more tasks automatically with speed and precision.</a:t>
            </a:r>
            <a:endParaRPr lang="en-IN" sz="2400" dirty="0">
              <a:latin typeface="Times New Roman"/>
              <a:ea typeface="Times New Roman"/>
            </a:endParaRPr>
          </a:p>
          <a:p>
            <a:pPr marL="342900" lvl="0" indent="-342900" algn="just">
              <a:spcBef>
                <a:spcPts val="500"/>
              </a:spcBef>
              <a:spcAft>
                <a:spcPts val="0"/>
              </a:spcAft>
              <a:buFont typeface="Symbol"/>
              <a:buChar char=""/>
            </a:pPr>
            <a:r>
              <a:rPr lang="en-IN" sz="2400" dirty="0">
                <a:latin typeface="Calibri"/>
                <a:ea typeface="Times New Roman"/>
              </a:rPr>
              <a:t>A robot can sense, plan and act according to the situation.</a:t>
            </a:r>
          </a:p>
          <a:p>
            <a:pPr marL="342900" lvl="0" indent="-342900" algn="just">
              <a:spcBef>
                <a:spcPts val="500"/>
              </a:spcBef>
              <a:spcAft>
                <a:spcPts val="0"/>
              </a:spcAft>
              <a:buFont typeface="Symbol"/>
              <a:buChar char=""/>
            </a:pPr>
            <a:endParaRPr lang="en-IN" sz="2400" dirty="0">
              <a:latin typeface="Times New Roman"/>
              <a:ea typeface="Times New Roman"/>
            </a:endParaRPr>
          </a:p>
          <a:p>
            <a:pPr algn="just">
              <a:spcAft>
                <a:spcPts val="0"/>
              </a:spcAft>
            </a:pPr>
            <a:r>
              <a:rPr lang="en-IN" sz="2400" b="1" dirty="0">
                <a:latin typeface="Calibri"/>
                <a:ea typeface="Times New Roman"/>
              </a:rPr>
              <a:t>Robotics </a:t>
            </a:r>
            <a:r>
              <a:rPr lang="en-IN" sz="2400" dirty="0">
                <a:latin typeface="Calibri"/>
                <a:ea typeface="Times New Roman"/>
              </a:rPr>
              <a:t>is the </a:t>
            </a:r>
            <a:r>
              <a:rPr lang="en-IN" sz="2400" dirty="0">
                <a:latin typeface="Calibri"/>
                <a:ea typeface="Times New Roman"/>
                <a:cs typeface="Segoe UI"/>
              </a:rPr>
              <a:t>branch of technology that deals with the design and development of robots. </a:t>
            </a:r>
          </a:p>
          <a:p>
            <a:pPr marL="0" indent="0" algn="just">
              <a:spcAft>
                <a:spcPts val="0"/>
              </a:spcAft>
              <a:buNone/>
            </a:pPr>
            <a:endParaRPr lang="en-IN" sz="2400" dirty="0">
              <a:latin typeface="Calibri"/>
              <a:ea typeface="Times New Roman"/>
              <a:cs typeface="Segoe UI"/>
            </a:endParaRPr>
          </a:p>
          <a:p>
            <a:pPr algn="just">
              <a:spcAft>
                <a:spcPts val="0"/>
              </a:spcAft>
            </a:pPr>
            <a:r>
              <a:rPr lang="en-IN" sz="2400" b="1" dirty="0">
                <a:latin typeface="Calibri"/>
                <a:ea typeface="Times New Roman"/>
                <a:cs typeface="Arial"/>
              </a:rPr>
              <a:t>Robotics and Embedded Systems</a:t>
            </a:r>
            <a:r>
              <a:rPr lang="en-IN" sz="2400" dirty="0">
                <a:latin typeface="Calibri"/>
                <a:ea typeface="Times New Roman"/>
                <a:cs typeface="Arial"/>
              </a:rPr>
              <a:t> are used extensively in modern technologies, including automotive, image processing, 3D printing, and healthcare devices, as well as real-time critical systems and search and rescue operations</a:t>
            </a:r>
            <a:endParaRPr lang="en-IN" sz="24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Robots and Robotics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nSpc>
                <a:spcPct val="115000"/>
              </a:lnSpc>
              <a:spcAft>
                <a:spcPts val="0"/>
              </a:spcAft>
              <a:buFont typeface="Arial"/>
              <a:buChar char="•"/>
              <a:tabLst>
                <a:tab pos="457200" algn="l"/>
              </a:tabLst>
            </a:pPr>
            <a:r>
              <a:rPr lang="en-US" sz="2400" dirty="0">
                <a:solidFill>
                  <a:srgbClr val="000000"/>
                </a:solidFill>
                <a:latin typeface="Calibri"/>
                <a:ea typeface="Calibri"/>
                <a:cs typeface="Times New Roman"/>
              </a:rPr>
              <a:t>Czech writer, </a:t>
            </a:r>
            <a:r>
              <a:rPr lang="en-US" sz="2400" dirty="0" err="1">
                <a:solidFill>
                  <a:srgbClr val="000000"/>
                </a:solidFill>
                <a:latin typeface="Calibri"/>
                <a:ea typeface="Calibri"/>
                <a:cs typeface="Times New Roman"/>
              </a:rPr>
              <a:t>Karel</a:t>
            </a:r>
            <a:r>
              <a:rPr lang="en-US" sz="2400" dirty="0">
                <a:solidFill>
                  <a:srgbClr val="000000"/>
                </a:solidFill>
                <a:latin typeface="Calibri"/>
                <a:ea typeface="Calibri"/>
                <a:cs typeface="Times New Roman"/>
              </a:rPr>
              <a:t> Capek in his drama </a:t>
            </a:r>
            <a:r>
              <a:rPr lang="en-IN" sz="2400" b="1" i="1" dirty="0">
                <a:solidFill>
                  <a:srgbClr val="000000"/>
                </a:solidFill>
                <a:latin typeface="Calibri"/>
                <a:ea typeface="Calibri"/>
                <a:cs typeface="Tahoma"/>
              </a:rPr>
              <a:t>R.U.R. </a:t>
            </a:r>
            <a:r>
              <a:rPr lang="en-IN" sz="2400" b="1" dirty="0">
                <a:solidFill>
                  <a:srgbClr val="000000"/>
                </a:solidFill>
                <a:latin typeface="Calibri"/>
                <a:ea typeface="Calibri"/>
                <a:cs typeface="Tahoma"/>
              </a:rPr>
              <a:t>(</a:t>
            </a:r>
            <a:r>
              <a:rPr lang="en-IN" sz="2400" b="1" i="1" dirty="0" err="1">
                <a:solidFill>
                  <a:srgbClr val="000000"/>
                </a:solidFill>
                <a:latin typeface="Calibri"/>
                <a:ea typeface="Calibri"/>
                <a:cs typeface="Tahoma"/>
              </a:rPr>
              <a:t>Rossum's</a:t>
            </a:r>
            <a:r>
              <a:rPr lang="en-IN" sz="2400" b="1" i="1" dirty="0">
                <a:solidFill>
                  <a:srgbClr val="000000"/>
                </a:solidFill>
                <a:latin typeface="Calibri"/>
                <a:ea typeface="Calibri"/>
                <a:cs typeface="Tahoma"/>
              </a:rPr>
              <a:t> Universal Robots</a:t>
            </a:r>
            <a:r>
              <a:rPr lang="en-IN" sz="2400" b="1" dirty="0">
                <a:solidFill>
                  <a:srgbClr val="000000"/>
                </a:solidFill>
                <a:latin typeface="Calibri"/>
                <a:ea typeface="Calibri"/>
                <a:cs typeface="Tahoma"/>
              </a:rPr>
              <a:t>)</a:t>
            </a:r>
            <a:r>
              <a:rPr lang="en-IN" sz="2400" dirty="0">
                <a:solidFill>
                  <a:srgbClr val="000000"/>
                </a:solidFill>
                <a:latin typeface="Calibri"/>
                <a:ea typeface="Calibri"/>
                <a:cs typeface="Tahoma"/>
              </a:rPr>
              <a:t> </a:t>
            </a:r>
            <a:r>
              <a:rPr lang="en-US" sz="2400" dirty="0">
                <a:solidFill>
                  <a:srgbClr val="000000"/>
                </a:solidFill>
                <a:latin typeface="Calibri"/>
                <a:ea typeface="Calibri"/>
                <a:cs typeface="Times New Roman"/>
              </a:rPr>
              <a:t>introduced the word robot to the world in1921.It is derived from the Czech word </a:t>
            </a:r>
            <a:r>
              <a:rPr lang="en-US" sz="2400" dirty="0" err="1">
                <a:solidFill>
                  <a:srgbClr val="000000"/>
                </a:solidFill>
                <a:latin typeface="Calibri"/>
                <a:ea typeface="Calibri"/>
                <a:cs typeface="Times New Roman"/>
              </a:rPr>
              <a:t>robota</a:t>
            </a:r>
            <a:r>
              <a:rPr lang="en-US" sz="2400" dirty="0">
                <a:solidFill>
                  <a:srgbClr val="000000"/>
                </a:solidFill>
                <a:latin typeface="Calibri"/>
                <a:ea typeface="Calibri"/>
                <a:cs typeface="Times New Roman"/>
              </a:rPr>
              <a:t> meaning “forced </a:t>
            </a:r>
            <a:r>
              <a:rPr lang="en-US" sz="2400" dirty="0" err="1">
                <a:solidFill>
                  <a:srgbClr val="000000"/>
                </a:solidFill>
                <a:latin typeface="Calibri"/>
                <a:ea typeface="Calibri"/>
                <a:cs typeface="Times New Roman"/>
              </a:rPr>
              <a:t>labourer</a:t>
            </a:r>
            <a:r>
              <a:rPr lang="en-US" sz="2400" dirty="0">
                <a:solidFill>
                  <a:srgbClr val="000000"/>
                </a:solidFill>
                <a:latin typeface="Calibri"/>
                <a:ea typeface="Calibri"/>
                <a:cs typeface="Times New Roman"/>
              </a:rPr>
              <a:t>”. </a:t>
            </a:r>
            <a:endParaRPr lang="en-IN" sz="2400" dirty="0">
              <a:latin typeface="Calibri"/>
              <a:ea typeface="Calibri"/>
              <a:cs typeface="Times New Roman"/>
            </a:endParaRPr>
          </a:p>
          <a:p>
            <a:pPr marL="342900" lvl="0" indent="-342900">
              <a:lnSpc>
                <a:spcPct val="115000"/>
              </a:lnSpc>
              <a:spcAft>
                <a:spcPts val="0"/>
              </a:spcAft>
              <a:buFont typeface="Arial"/>
              <a:buChar char="•"/>
              <a:tabLst>
                <a:tab pos="457200" algn="l"/>
              </a:tabLst>
            </a:pPr>
            <a:r>
              <a:rPr lang="en-US" sz="2400" dirty="0">
                <a:solidFill>
                  <a:srgbClr val="000000"/>
                </a:solidFill>
                <a:latin typeface="Calibri"/>
                <a:ea typeface="Calibri"/>
                <a:cs typeface="Times New Roman"/>
              </a:rPr>
              <a:t>In 1941</a:t>
            </a:r>
            <a:r>
              <a:rPr lang="en-IN" sz="2400" dirty="0">
                <a:solidFill>
                  <a:srgbClr val="202122"/>
                </a:solidFill>
                <a:latin typeface="Arial"/>
                <a:ea typeface="Calibri"/>
                <a:cs typeface="Times New Roman"/>
              </a:rPr>
              <a:t> </a:t>
            </a:r>
            <a:r>
              <a:rPr lang="en-IN" sz="2400" dirty="0">
                <a:solidFill>
                  <a:srgbClr val="000000"/>
                </a:solidFill>
                <a:latin typeface="Calibri"/>
                <a:ea typeface="Calibri"/>
                <a:cs typeface="Tahoma"/>
              </a:rPr>
              <a:t>Russian-born American science-fiction writer, </a:t>
            </a:r>
            <a:r>
              <a:rPr lang="en-IN" sz="2400" dirty="0">
                <a:latin typeface="Calibri"/>
                <a:ea typeface="Calibri"/>
                <a:cs typeface="Arial"/>
              </a:rPr>
              <a:t>Isaac Asimov, </a:t>
            </a:r>
            <a:r>
              <a:rPr lang="en-IN" sz="2400" dirty="0">
                <a:solidFill>
                  <a:srgbClr val="202122"/>
                </a:solidFill>
                <a:latin typeface="Calibri"/>
                <a:ea typeface="Calibri"/>
                <a:cs typeface="Arial"/>
              </a:rPr>
              <a:t>coined the word robotics and formulated the </a:t>
            </a:r>
            <a:r>
              <a:rPr lang="en-IN" sz="2400" b="1" dirty="0">
                <a:solidFill>
                  <a:srgbClr val="202122"/>
                </a:solidFill>
                <a:latin typeface="Calibri"/>
                <a:ea typeface="Calibri"/>
                <a:cs typeface="Arial"/>
              </a:rPr>
              <a:t>Three Laws of Robotics.</a:t>
            </a:r>
            <a:endParaRPr lang="en-IN" sz="2400" dirty="0">
              <a:latin typeface="Calibri"/>
              <a:ea typeface="Calibri"/>
              <a:cs typeface="Times New Roman"/>
            </a:endParaRPr>
          </a:p>
          <a:p>
            <a:pPr marL="342900" lvl="0" indent="-342900">
              <a:lnSpc>
                <a:spcPct val="115000"/>
              </a:lnSpc>
              <a:spcAft>
                <a:spcPts val="0"/>
              </a:spcAft>
              <a:buFont typeface="Arial"/>
              <a:buChar char="•"/>
              <a:tabLst>
                <a:tab pos="457200" algn="l"/>
              </a:tabLst>
            </a:pPr>
            <a:r>
              <a:rPr lang="en-IN" sz="2400" dirty="0">
                <a:solidFill>
                  <a:srgbClr val="202122"/>
                </a:solidFill>
                <a:latin typeface="Calibri"/>
                <a:ea typeface="Calibri"/>
                <a:cs typeface="Arial"/>
              </a:rPr>
              <a:t>In 1954 </a:t>
            </a:r>
            <a:r>
              <a:rPr lang="en-IN" sz="2400" dirty="0">
                <a:latin typeface="Calibri"/>
                <a:ea typeface="Calibri"/>
                <a:cs typeface="Arial"/>
              </a:rPr>
              <a:t>George </a:t>
            </a:r>
            <a:r>
              <a:rPr lang="en-IN" sz="2400" dirty="0" err="1">
                <a:latin typeface="Calibri"/>
                <a:ea typeface="Calibri"/>
                <a:cs typeface="Arial"/>
              </a:rPr>
              <a:t>Devol</a:t>
            </a:r>
            <a:r>
              <a:rPr lang="en-IN" sz="2400" dirty="0">
                <a:latin typeface="Calibri"/>
                <a:ea typeface="Calibri"/>
                <a:cs typeface="Arial"/>
              </a:rPr>
              <a:t> </a:t>
            </a:r>
            <a:r>
              <a:rPr lang="en-IN" sz="2400" dirty="0">
                <a:solidFill>
                  <a:srgbClr val="202122"/>
                </a:solidFill>
                <a:latin typeface="Calibri"/>
                <a:ea typeface="Calibri"/>
                <a:cs typeface="Arial"/>
              </a:rPr>
              <a:t>invented the first digitally operated and programmable robot, </a:t>
            </a:r>
            <a:r>
              <a:rPr lang="en-IN" sz="2400" dirty="0" err="1">
                <a:latin typeface="Calibri"/>
                <a:ea typeface="Calibri"/>
                <a:cs typeface="Arial"/>
              </a:rPr>
              <a:t>Unimate</a:t>
            </a:r>
            <a:r>
              <a:rPr lang="en-IN" sz="2400" dirty="0">
                <a:solidFill>
                  <a:srgbClr val="202122"/>
                </a:solidFill>
                <a:latin typeface="Calibri"/>
                <a:ea typeface="Calibri"/>
                <a:cs typeface="Arial"/>
              </a:rPr>
              <a:t>, which represents the foundation of the modern robotics industry.</a:t>
            </a:r>
            <a:endParaRPr lang="en-IN" sz="2400" dirty="0">
              <a:latin typeface="Calibri"/>
              <a:ea typeface="Calibri"/>
              <a:cs typeface="Times New Roman"/>
            </a:endParaRPr>
          </a:p>
          <a:p>
            <a:pPr marL="342900" lvl="0" indent="-342900">
              <a:spcBef>
                <a:spcPts val="500"/>
              </a:spcBef>
              <a:spcAft>
                <a:spcPts val="0"/>
              </a:spcAft>
              <a:buFont typeface="Symbol"/>
              <a:buChar char=""/>
            </a:pPr>
            <a:endParaRPr lang="en-IN" sz="28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History of Robotics</a:t>
            </a:r>
            <a:endParaRPr lang="en-IN" sz="3200" dirty="0"/>
          </a:p>
        </p:txBody>
      </p:sp>
      <p:pic>
        <p:nvPicPr>
          <p:cNvPr id="4" name="Picture 3" descr="https://learn.g2.com/hubfs/unimate-robot.jpg"/>
          <p:cNvPicPr/>
          <p:nvPr/>
        </p:nvPicPr>
        <p:blipFill>
          <a:blip r:embed="rId2"/>
          <a:srcRect/>
          <a:stretch>
            <a:fillRect/>
          </a:stretch>
        </p:blipFill>
        <p:spPr bwMode="auto">
          <a:xfrm>
            <a:off x="3286116" y="4786322"/>
            <a:ext cx="3357586" cy="18573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gn="just">
              <a:lnSpc>
                <a:spcPct val="115000"/>
              </a:lnSpc>
              <a:spcAft>
                <a:spcPts val="0"/>
              </a:spcAft>
              <a:buFont typeface="Arial"/>
              <a:buChar char="•"/>
              <a:tabLst>
                <a:tab pos="457200" algn="l"/>
              </a:tabLst>
            </a:pPr>
            <a:r>
              <a:rPr lang="en-IN" sz="2400" dirty="0">
                <a:solidFill>
                  <a:srgbClr val="1A1A1A"/>
                </a:solidFill>
                <a:latin typeface="Calibri"/>
                <a:ea typeface="Calibri"/>
                <a:cs typeface="Times New Roman"/>
              </a:rPr>
              <a:t>More advanced computer-controlled electric arms guided by sensors were developed in the late 1960s and 1970s where they were used with cameras in robotic hand-eye research.</a:t>
            </a:r>
            <a:endParaRPr lang="en-IN" sz="2400" dirty="0">
              <a:latin typeface="Calibri"/>
              <a:ea typeface="Calibri"/>
              <a:cs typeface="Times New Roman"/>
            </a:endParaRPr>
          </a:p>
          <a:p>
            <a:pPr marL="342900" lvl="0" indent="-342900" algn="just">
              <a:lnSpc>
                <a:spcPct val="115000"/>
              </a:lnSpc>
              <a:spcAft>
                <a:spcPts val="0"/>
              </a:spcAft>
              <a:buFont typeface="Arial"/>
              <a:buChar char="•"/>
              <a:tabLst>
                <a:tab pos="457200" algn="l"/>
              </a:tabLst>
            </a:pPr>
            <a:r>
              <a:rPr lang="en-IN" sz="2400" dirty="0">
                <a:solidFill>
                  <a:srgbClr val="1A1A1A"/>
                </a:solidFill>
                <a:latin typeface="Calibri"/>
                <a:ea typeface="Calibri"/>
                <a:cs typeface="Times New Roman"/>
              </a:rPr>
              <a:t> The first such design called PUMA (Programmable Universal Machine for Assembly) was used to assemble automobile subcomponents such as dash panels and lights.</a:t>
            </a:r>
            <a:endParaRPr lang="en-IN" sz="2400" dirty="0">
              <a:latin typeface="Calibri"/>
              <a:ea typeface="Calibri"/>
              <a:cs typeface="Times New Roman"/>
            </a:endParaRPr>
          </a:p>
          <a:p>
            <a:pPr marL="342900" lvl="0" indent="-342900" algn="just">
              <a:lnSpc>
                <a:spcPct val="115000"/>
              </a:lnSpc>
              <a:spcAft>
                <a:spcPts val="0"/>
              </a:spcAft>
              <a:buFont typeface="Arial"/>
              <a:buChar char="•"/>
              <a:tabLst>
                <a:tab pos="457200" algn="l"/>
              </a:tabLst>
            </a:pPr>
            <a:r>
              <a:rPr lang="en-IN" sz="2400" b="1" dirty="0">
                <a:latin typeface="Calibri"/>
                <a:ea typeface="Calibri"/>
                <a:cs typeface="Arial"/>
              </a:rPr>
              <a:t>In 1989</a:t>
            </a:r>
            <a:r>
              <a:rPr lang="en-IN" sz="2400" dirty="0">
                <a:latin typeface="Calibri"/>
                <a:ea typeface="Calibri"/>
                <a:cs typeface="Arial"/>
              </a:rPr>
              <a:t> a </a:t>
            </a:r>
            <a:r>
              <a:rPr lang="en-IN" sz="2400" dirty="0" err="1">
                <a:latin typeface="Calibri"/>
                <a:ea typeface="Calibri"/>
                <a:cs typeface="Arial"/>
              </a:rPr>
              <a:t>hexapedal</a:t>
            </a:r>
            <a:r>
              <a:rPr lang="en-IN" sz="2400" dirty="0">
                <a:latin typeface="Calibri"/>
                <a:ea typeface="Calibri"/>
                <a:cs typeface="Arial"/>
              </a:rPr>
              <a:t> robot was modelled to traverse difficult terrain. It was notable for its cheap construction and development time, which has given rise to a trend of incremental development in robotics.</a:t>
            </a:r>
            <a:endParaRPr lang="en-IN" sz="2400" dirty="0">
              <a:latin typeface="Calibri"/>
              <a:ea typeface="Calibri"/>
              <a:cs typeface="Times New Roman"/>
            </a:endParaRPr>
          </a:p>
          <a:p>
            <a:pPr marL="342900" lvl="0" indent="-342900" algn="just">
              <a:spcBef>
                <a:spcPts val="500"/>
              </a:spcBef>
              <a:spcAft>
                <a:spcPts val="0"/>
              </a:spcAft>
              <a:buFont typeface="Symbol"/>
              <a:buChar char=""/>
            </a:pPr>
            <a:endParaRPr lang="en-IN" sz="2800" dirty="0">
              <a:latin typeface="Times New Roman"/>
              <a:ea typeface="Times New Roman"/>
            </a:endParaRPr>
          </a:p>
        </p:txBody>
      </p:sp>
      <p:pic>
        <p:nvPicPr>
          <p:cNvPr id="5" name="Picture 4" descr="https://learn.g2.com/hubfs/irobot-genghis.jpg"/>
          <p:cNvPicPr/>
          <p:nvPr/>
        </p:nvPicPr>
        <p:blipFill>
          <a:blip r:embed="rId2"/>
          <a:srcRect/>
          <a:stretch>
            <a:fillRect/>
          </a:stretch>
        </p:blipFill>
        <p:spPr bwMode="auto">
          <a:xfrm>
            <a:off x="3071802" y="4714884"/>
            <a:ext cx="2571768" cy="192880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gn="just">
              <a:spcBef>
                <a:spcPts val="500"/>
              </a:spcBef>
              <a:spcAft>
                <a:spcPts val="0"/>
              </a:spcAft>
              <a:buFont typeface="Arial"/>
              <a:buChar char="•"/>
            </a:pPr>
            <a:r>
              <a:rPr lang="en-IN" sz="2400" b="1" dirty="0">
                <a:latin typeface="Calibri"/>
                <a:ea typeface="Times New Roman"/>
                <a:cs typeface="Arial"/>
              </a:rPr>
              <a:t>In 1999 </a:t>
            </a:r>
            <a:r>
              <a:rPr lang="en-IN" sz="2400" dirty="0">
                <a:latin typeface="Calibri"/>
                <a:ea typeface="Times New Roman"/>
                <a:cs typeface="Arial"/>
              </a:rPr>
              <a:t>Sony released a robotic dog, AIBO that was capable of interacting with humans. It was wildly popular as a commercial product that was able to be programmed for a variety of different functions, up to and including </a:t>
            </a:r>
            <a:r>
              <a:rPr lang="en-IN" sz="2400" dirty="0" err="1">
                <a:latin typeface="Calibri"/>
                <a:ea typeface="Times New Roman"/>
                <a:cs typeface="Arial"/>
              </a:rPr>
              <a:t>animatronic</a:t>
            </a:r>
            <a:r>
              <a:rPr lang="en-IN" sz="2400" dirty="0">
                <a:latin typeface="Calibri"/>
                <a:ea typeface="Times New Roman"/>
                <a:cs typeface="Arial"/>
              </a:rPr>
              <a:t> sports.</a:t>
            </a:r>
            <a:endParaRPr lang="en-IN" sz="2400" dirty="0">
              <a:latin typeface="Times New Roman"/>
              <a:ea typeface="Times New Roman"/>
              <a:cs typeface="Times New Roman"/>
            </a:endParaRPr>
          </a:p>
          <a:p>
            <a:pPr marL="342900" lvl="0" indent="-342900" algn="just">
              <a:spcBef>
                <a:spcPts val="500"/>
              </a:spcBef>
              <a:spcAft>
                <a:spcPts val="0"/>
              </a:spcAft>
              <a:buFont typeface="Arial"/>
              <a:buChar char="•"/>
            </a:pPr>
            <a:r>
              <a:rPr lang="en-IN" sz="2400" b="1" dirty="0">
                <a:latin typeface="Calibri"/>
                <a:ea typeface="Times New Roman"/>
                <a:cs typeface="Arial"/>
              </a:rPr>
              <a:t>In 2011 </a:t>
            </a:r>
            <a:r>
              <a:rPr lang="en-IN" sz="2400" dirty="0">
                <a:latin typeface="Calibri"/>
                <a:ea typeface="Times New Roman"/>
                <a:cs typeface="Arial"/>
              </a:rPr>
              <a:t>Robonaut-2 was launched to the International Space Station and became the first humanoid robot in space. It currently serves as a training tool for </a:t>
            </a:r>
            <a:r>
              <a:rPr lang="en-IN" sz="2400" dirty="0" err="1">
                <a:latin typeface="Calibri"/>
                <a:ea typeface="Times New Roman"/>
                <a:cs typeface="Arial"/>
              </a:rPr>
              <a:t>roboticists</a:t>
            </a:r>
            <a:r>
              <a:rPr lang="en-IN" sz="2400" dirty="0">
                <a:latin typeface="Calibri"/>
                <a:ea typeface="Times New Roman"/>
                <a:cs typeface="Arial"/>
              </a:rPr>
              <a:t> in space, though is currently being upgraded to help astronauts complete dangerous, out of station spacewalks.</a:t>
            </a:r>
            <a:endParaRPr lang="en-IN" sz="2400" dirty="0">
              <a:latin typeface="Times New Roman"/>
              <a:ea typeface="Times New Roman"/>
              <a:cs typeface="Times New Roman"/>
            </a:endParaRPr>
          </a:p>
          <a:p>
            <a:pPr marL="342900" lvl="0" indent="-342900" algn="just">
              <a:spcBef>
                <a:spcPts val="500"/>
              </a:spcBef>
              <a:spcAft>
                <a:spcPts val="0"/>
              </a:spcAft>
              <a:buFont typeface="Symbol"/>
              <a:buChar char=""/>
            </a:pPr>
            <a:endParaRPr lang="en-IN" sz="2800" dirty="0">
              <a:latin typeface="Times New Roman"/>
              <a:ea typeface="Times New Roman"/>
            </a:endParaRPr>
          </a:p>
        </p:txBody>
      </p:sp>
      <p:pic>
        <p:nvPicPr>
          <p:cNvPr id="6" name="Picture 5" descr="https://learn.g2.com/hubfs/robonaut-2.jpg"/>
          <p:cNvPicPr/>
          <p:nvPr/>
        </p:nvPicPr>
        <p:blipFill>
          <a:blip r:embed="rId2" cstate="print"/>
          <a:srcRect/>
          <a:stretch>
            <a:fillRect/>
          </a:stretch>
        </p:blipFill>
        <p:spPr bwMode="auto">
          <a:xfrm>
            <a:off x="2000232" y="4143380"/>
            <a:ext cx="4286280" cy="250033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nSpc>
                <a:spcPct val="115000"/>
              </a:lnSpc>
              <a:spcAft>
                <a:spcPts val="1000"/>
              </a:spcAft>
              <a:buFont typeface="Arial"/>
              <a:buChar char="•"/>
            </a:pPr>
            <a:r>
              <a:rPr lang="en-IN" sz="2400" b="1" dirty="0">
                <a:latin typeface="Calibri"/>
                <a:ea typeface="Calibri"/>
                <a:cs typeface="Arial"/>
              </a:rPr>
              <a:t>In 2017</a:t>
            </a:r>
            <a:r>
              <a:rPr lang="en-IN" sz="2400" dirty="0">
                <a:latin typeface="Calibri"/>
                <a:ea typeface="Calibri"/>
                <a:cs typeface="Arial"/>
              </a:rPr>
              <a:t> the robot Sophia was granted </a:t>
            </a:r>
            <a:r>
              <a:rPr lang="en-IN" sz="2400" dirty="0" err="1">
                <a:latin typeface="Calibri"/>
                <a:ea typeface="Calibri"/>
                <a:cs typeface="Arial"/>
              </a:rPr>
              <a:t>Suadi</a:t>
            </a:r>
            <a:r>
              <a:rPr lang="en-IN" sz="2400" dirty="0">
                <a:latin typeface="Calibri"/>
                <a:ea typeface="Calibri"/>
                <a:cs typeface="Arial"/>
              </a:rPr>
              <a:t> Arabian citizenship. It became the first robot to be recognized with a gender identity and nationality.</a:t>
            </a:r>
          </a:p>
          <a:p>
            <a:pPr marL="342900" lvl="0" indent="-342900">
              <a:lnSpc>
                <a:spcPct val="115000"/>
              </a:lnSpc>
              <a:spcAft>
                <a:spcPts val="1000"/>
              </a:spcAft>
              <a:buFont typeface="Arial"/>
              <a:buChar char="•"/>
            </a:pPr>
            <a:endParaRPr lang="en-IN" sz="2400" dirty="0">
              <a:latin typeface="Calibri"/>
              <a:ea typeface="Calibri"/>
              <a:cs typeface="Arial"/>
            </a:endParaRPr>
          </a:p>
          <a:p>
            <a:pPr marL="342900" lvl="0" indent="-342900">
              <a:lnSpc>
                <a:spcPct val="115000"/>
              </a:lnSpc>
              <a:spcAft>
                <a:spcPts val="1000"/>
              </a:spcAft>
              <a:buFont typeface="Arial"/>
              <a:buChar char="•"/>
            </a:pPr>
            <a:endParaRPr lang="en-IN" sz="2400" dirty="0">
              <a:latin typeface="Calibri"/>
              <a:ea typeface="Calibri"/>
              <a:cs typeface="Arial"/>
            </a:endParaRPr>
          </a:p>
          <a:p>
            <a:pPr marL="342900" lvl="0" indent="-342900">
              <a:lnSpc>
                <a:spcPct val="115000"/>
              </a:lnSpc>
              <a:spcAft>
                <a:spcPts val="1000"/>
              </a:spcAft>
              <a:buFont typeface="Arial"/>
              <a:buChar char="•"/>
            </a:pPr>
            <a:endParaRPr lang="en-IN" sz="2400" dirty="0">
              <a:latin typeface="Calibri"/>
              <a:ea typeface="Calibri"/>
              <a:cs typeface="Arial"/>
            </a:endParaRPr>
          </a:p>
          <a:p>
            <a:pPr marL="342900" lvl="0" indent="-342900">
              <a:lnSpc>
                <a:spcPct val="115000"/>
              </a:lnSpc>
              <a:spcAft>
                <a:spcPts val="1000"/>
              </a:spcAft>
              <a:buFont typeface="Arial"/>
              <a:buChar char="•"/>
            </a:pPr>
            <a:endParaRPr lang="en-IN" sz="2400" dirty="0">
              <a:latin typeface="Calibri"/>
              <a:ea typeface="Calibri"/>
              <a:cs typeface="Arial"/>
            </a:endParaRPr>
          </a:p>
          <a:p>
            <a:pPr algn="just">
              <a:lnSpc>
                <a:spcPct val="115000"/>
              </a:lnSpc>
              <a:spcAft>
                <a:spcPts val="0"/>
              </a:spcAft>
              <a:buNone/>
            </a:pPr>
            <a:r>
              <a:rPr lang="en-US" sz="2400" b="1" dirty="0">
                <a:solidFill>
                  <a:srgbClr val="000000"/>
                </a:solidFill>
                <a:latin typeface="Calibri"/>
                <a:ea typeface="Calibri"/>
                <a:cs typeface="Times New Roman"/>
              </a:rPr>
              <a:t>Robots made in India:</a:t>
            </a:r>
            <a:endParaRPr lang="en-IN" sz="1800" dirty="0">
              <a:latin typeface="Calibri"/>
              <a:ea typeface="Calibri"/>
              <a:cs typeface="Times New Roman"/>
            </a:endParaRPr>
          </a:p>
          <a:p>
            <a:pPr algn="just">
              <a:lnSpc>
                <a:spcPct val="115000"/>
              </a:lnSpc>
              <a:spcAft>
                <a:spcPts val="0"/>
              </a:spcAft>
            </a:pPr>
            <a:r>
              <a:rPr lang="en-IN" sz="2400" b="1" dirty="0" err="1">
                <a:latin typeface="Calibri"/>
                <a:ea typeface="Calibri"/>
                <a:cs typeface="Times New Roman"/>
              </a:rPr>
              <a:t>Manav</a:t>
            </a:r>
            <a:r>
              <a:rPr lang="en-IN" sz="2400" b="1" dirty="0">
                <a:latin typeface="Calibri"/>
                <a:ea typeface="Calibri"/>
                <a:cs typeface="Times New Roman"/>
              </a:rPr>
              <a:t> – India’s First 3D-Printed Humanoid Robot</a:t>
            </a:r>
            <a:endParaRPr lang="en-IN" sz="1800" dirty="0">
              <a:latin typeface="Calibri"/>
              <a:ea typeface="Calibri"/>
              <a:cs typeface="Times New Roman"/>
            </a:endParaRPr>
          </a:p>
          <a:p>
            <a:pPr algn="just">
              <a:lnSpc>
                <a:spcPct val="115000"/>
              </a:lnSpc>
              <a:spcAft>
                <a:spcPts val="0"/>
              </a:spcAft>
            </a:pPr>
            <a:r>
              <a:rPr lang="en-IN" sz="2400" dirty="0" err="1">
                <a:latin typeface="Calibri"/>
                <a:ea typeface="Calibri"/>
                <a:cs typeface="Times New Roman"/>
              </a:rPr>
              <a:t>Manav</a:t>
            </a:r>
            <a:r>
              <a:rPr lang="en-IN" sz="2400" dirty="0">
                <a:latin typeface="Calibri"/>
                <a:ea typeface="Calibri"/>
                <a:cs typeface="Times New Roman"/>
              </a:rPr>
              <a:t>, India’s first 3D humanoid robot was developed by the A-SET Training and Research Institute in Delhi. </a:t>
            </a:r>
            <a:endParaRPr lang="en-IN" sz="28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History of Robotics</a:t>
            </a:r>
            <a:endParaRPr lang="en-IN" sz="3200" dirty="0"/>
          </a:p>
        </p:txBody>
      </p:sp>
      <p:pic>
        <p:nvPicPr>
          <p:cNvPr id="5" name="Picture 4" descr="The Sophia Robot, first shown in 2015 by Hanson Robotics. Courtesy of... |  Download Scientific Diagram"/>
          <p:cNvPicPr/>
          <p:nvPr/>
        </p:nvPicPr>
        <p:blipFill>
          <a:blip r:embed="rId2" cstate="print"/>
          <a:srcRect/>
          <a:stretch>
            <a:fillRect/>
          </a:stretch>
        </p:blipFill>
        <p:spPr bwMode="auto">
          <a:xfrm>
            <a:off x="2786050" y="1857364"/>
            <a:ext cx="2286016" cy="1962122"/>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218364"/>
            <a:ext cx="9001156" cy="6639636"/>
          </a:xfrm>
          <a:solidFill>
            <a:srgbClr val="CAFEE5"/>
          </a:solidFill>
        </p:spPr>
        <p:txBody>
          <a:bodyPr/>
          <a:lstStyle/>
          <a:p>
            <a:pPr algn="just">
              <a:lnSpc>
                <a:spcPct val="115000"/>
              </a:lnSpc>
              <a:spcAft>
                <a:spcPts val="0"/>
              </a:spcAft>
            </a:pPr>
            <a:r>
              <a:rPr lang="en-IN" sz="2400" dirty="0">
                <a:latin typeface="Calibri"/>
                <a:ea typeface="Calibri"/>
                <a:cs typeface="Times New Roman"/>
              </a:rPr>
              <a:t>This two-kilogram, two-foot humanoid is primarily intended for research purposes, and it has an integrated vision and sound processing capability that allows it to walk, talk, and dance only in response to human commands.</a:t>
            </a:r>
          </a:p>
          <a:p>
            <a:pPr algn="just">
              <a:lnSpc>
                <a:spcPct val="115000"/>
              </a:lnSpc>
              <a:spcAft>
                <a:spcPts val="0"/>
              </a:spcAft>
            </a:pPr>
            <a:endParaRPr lang="en-IN" sz="2400" dirty="0">
              <a:latin typeface="Calibri"/>
              <a:ea typeface="Calibri"/>
              <a:cs typeface="Times New Roman"/>
            </a:endParaRPr>
          </a:p>
          <a:p>
            <a:pPr algn="just">
              <a:lnSpc>
                <a:spcPct val="115000"/>
              </a:lnSpc>
              <a:spcAft>
                <a:spcPts val="0"/>
              </a:spcAft>
            </a:pPr>
            <a:endParaRPr lang="en-IN" sz="2400" dirty="0">
              <a:latin typeface="Calibri"/>
              <a:ea typeface="Calibri"/>
              <a:cs typeface="Times New Roman"/>
            </a:endParaRPr>
          </a:p>
          <a:p>
            <a:pPr algn="just">
              <a:lnSpc>
                <a:spcPct val="115000"/>
              </a:lnSpc>
              <a:spcAft>
                <a:spcPts val="0"/>
              </a:spcAft>
            </a:pPr>
            <a:endParaRPr lang="en-IN" sz="2400" dirty="0">
              <a:latin typeface="Calibri"/>
              <a:ea typeface="Calibri"/>
              <a:cs typeface="Times New Roman"/>
            </a:endParaRPr>
          </a:p>
          <a:p>
            <a:pPr algn="just">
              <a:lnSpc>
                <a:spcPct val="115000"/>
              </a:lnSpc>
              <a:spcAft>
                <a:spcPts val="0"/>
              </a:spcAft>
            </a:pPr>
            <a:endParaRPr lang="en-IN" sz="2400" dirty="0">
              <a:latin typeface="Calibri"/>
              <a:ea typeface="Calibri"/>
              <a:cs typeface="Times New Roman"/>
            </a:endParaRPr>
          </a:p>
          <a:p>
            <a:pPr algn="just">
              <a:lnSpc>
                <a:spcPct val="115000"/>
              </a:lnSpc>
              <a:spcBef>
                <a:spcPts val="1000"/>
              </a:spcBef>
              <a:spcAft>
                <a:spcPts val="0"/>
              </a:spcAft>
              <a:buNone/>
            </a:pPr>
            <a:r>
              <a:rPr lang="en-IN" sz="2400" b="1" dirty="0" err="1">
                <a:latin typeface="Calibri"/>
                <a:ea typeface="Times New Roman"/>
                <a:cs typeface="Times New Roman"/>
              </a:rPr>
              <a:t>Mitra</a:t>
            </a:r>
            <a:r>
              <a:rPr lang="en-IN" sz="2400" b="1" dirty="0">
                <a:latin typeface="Calibri"/>
                <a:ea typeface="Times New Roman"/>
                <a:cs typeface="Times New Roman"/>
              </a:rPr>
              <a:t> – Humanoid Capable Of Interacting With Humans</a:t>
            </a:r>
            <a:endParaRPr lang="en-IN" sz="1800" b="1" i="1" dirty="0">
              <a:latin typeface="Cambria"/>
              <a:ea typeface="Times New Roman"/>
              <a:cs typeface="Times New Roman"/>
            </a:endParaRPr>
          </a:p>
          <a:p>
            <a:pPr algn="just"/>
            <a:r>
              <a:rPr lang="en-IN" sz="2400" dirty="0" err="1">
                <a:latin typeface="Calibri"/>
                <a:ea typeface="Calibri"/>
                <a:cs typeface="Times New Roman"/>
              </a:rPr>
              <a:t>Mitra</a:t>
            </a:r>
            <a:r>
              <a:rPr lang="en-IN" sz="2400" dirty="0">
                <a:latin typeface="Calibri"/>
                <a:ea typeface="Calibri"/>
                <a:cs typeface="Times New Roman"/>
              </a:rPr>
              <a:t> is a five-foot humanoid robot capable of intelligent human interaction. </a:t>
            </a:r>
          </a:p>
          <a:p>
            <a:pPr marL="342900" indent="-342900" algn="just">
              <a:lnSpc>
                <a:spcPct val="115000"/>
              </a:lnSpc>
              <a:spcAft>
                <a:spcPts val="1000"/>
              </a:spcAft>
              <a:buFont typeface="Arial"/>
              <a:buChar char="•"/>
            </a:pPr>
            <a:r>
              <a:rPr lang="en-IN" sz="2400" dirty="0">
                <a:latin typeface="Calibri"/>
                <a:ea typeface="Calibri"/>
                <a:cs typeface="Times New Roman"/>
              </a:rPr>
              <a:t>It was developed by </a:t>
            </a:r>
            <a:r>
              <a:rPr lang="en-IN" sz="2400" dirty="0" err="1">
                <a:latin typeface="Calibri"/>
                <a:ea typeface="Calibri"/>
                <a:cs typeface="Times New Roman"/>
              </a:rPr>
              <a:t>Invento</a:t>
            </a:r>
            <a:r>
              <a:rPr lang="en-IN" sz="2400" dirty="0">
                <a:latin typeface="Calibri"/>
                <a:ea typeface="Calibri"/>
                <a:cs typeface="Times New Roman"/>
              </a:rPr>
              <a:t> Robotics, a </a:t>
            </a:r>
            <a:r>
              <a:rPr lang="en-IN" sz="2400" dirty="0" err="1">
                <a:latin typeface="Calibri"/>
                <a:ea typeface="Calibri"/>
                <a:cs typeface="Times New Roman"/>
              </a:rPr>
              <a:t>Bengaluru</a:t>
            </a:r>
            <a:r>
              <a:rPr lang="en-IN" sz="2400" dirty="0">
                <a:latin typeface="Calibri"/>
                <a:ea typeface="Calibri"/>
                <a:cs typeface="Times New Roman"/>
              </a:rPr>
              <a:t>-based robotics company, and was launched at the Global Entrepreneurship Summit (GES) in 2017 by Prime Minister </a:t>
            </a:r>
            <a:r>
              <a:rPr lang="en-IN" sz="2400" dirty="0" err="1">
                <a:latin typeface="Calibri"/>
                <a:ea typeface="Calibri"/>
                <a:cs typeface="Times New Roman"/>
              </a:rPr>
              <a:t>Narendra</a:t>
            </a:r>
            <a:r>
              <a:rPr lang="en-IN" sz="2400" dirty="0">
                <a:latin typeface="Calibri"/>
                <a:ea typeface="Calibri"/>
                <a:cs typeface="Times New Roman"/>
              </a:rPr>
              <a:t> </a:t>
            </a:r>
            <a:r>
              <a:rPr lang="en-IN" sz="2400" dirty="0" err="1">
                <a:latin typeface="Calibri"/>
                <a:ea typeface="Calibri"/>
                <a:cs typeface="Times New Roman"/>
              </a:rPr>
              <a:t>Modi</a:t>
            </a:r>
            <a:r>
              <a:rPr lang="en-IN" sz="2400" dirty="0">
                <a:latin typeface="Calibri"/>
                <a:ea typeface="Calibri"/>
                <a:cs typeface="Times New Roman"/>
              </a:rPr>
              <a:t> and </a:t>
            </a:r>
            <a:r>
              <a:rPr lang="en-IN" sz="2400" dirty="0" err="1">
                <a:latin typeface="Calibri"/>
                <a:ea typeface="Calibri"/>
                <a:cs typeface="Times New Roman"/>
              </a:rPr>
              <a:t>Ivanka</a:t>
            </a:r>
            <a:r>
              <a:rPr lang="en-IN" sz="2400" dirty="0">
                <a:latin typeface="Calibri"/>
                <a:ea typeface="Calibri"/>
                <a:cs typeface="Times New Roman"/>
              </a:rPr>
              <a:t> Trump. </a:t>
            </a:r>
          </a:p>
          <a:p>
            <a:pPr marL="342900" lvl="0" indent="-342900" algn="just">
              <a:spcBef>
                <a:spcPts val="500"/>
              </a:spcBef>
              <a:spcAft>
                <a:spcPts val="0"/>
              </a:spcAft>
              <a:buFont typeface="Arial"/>
              <a:buChar char="•"/>
            </a:pPr>
            <a:endParaRPr lang="en-IN" sz="3200" dirty="0">
              <a:latin typeface="Times New Roman"/>
              <a:ea typeface="Times New Roman"/>
            </a:endParaRPr>
          </a:p>
          <a:p>
            <a:pPr algn="just"/>
            <a:endParaRPr lang="en-IN" dirty="0"/>
          </a:p>
        </p:txBody>
      </p:sp>
      <p:pic>
        <p:nvPicPr>
          <p:cNvPr id="5" name="Picture 4" descr="3d-printed-humanoid-robot-manav-mumbai-techfest-2015.jpg"/>
          <p:cNvPicPr/>
          <p:nvPr/>
        </p:nvPicPr>
        <p:blipFill>
          <a:blip r:embed="rId3"/>
          <a:srcRect/>
          <a:stretch>
            <a:fillRect/>
          </a:stretch>
        </p:blipFill>
        <p:spPr bwMode="auto">
          <a:xfrm>
            <a:off x="3143240" y="2000240"/>
            <a:ext cx="2643206" cy="2071702"/>
          </a:xfrm>
          <a:prstGeom prst="rect">
            <a:avLst/>
          </a:prstGeom>
          <a:noFill/>
          <a:ln w="9525">
            <a:noFill/>
            <a:miter lim="800000"/>
            <a:headEnd/>
            <a:tailEnd/>
          </a:ln>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218364"/>
            <a:ext cx="9001156" cy="6639636"/>
          </a:xfrm>
          <a:solidFill>
            <a:srgbClr val="CAFEE5"/>
          </a:solidFill>
        </p:spPr>
        <p:txBody>
          <a:bodyPr/>
          <a:lstStyle/>
          <a:p>
            <a:pPr indent="457200" algn="just">
              <a:lnSpc>
                <a:spcPct val="115000"/>
              </a:lnSpc>
              <a:spcBef>
                <a:spcPts val="1000"/>
              </a:spcBef>
              <a:spcAft>
                <a:spcPts val="0"/>
              </a:spcAft>
            </a:pPr>
            <a:r>
              <a:rPr lang="en-IN" sz="2400" dirty="0">
                <a:latin typeface="Calibri"/>
                <a:ea typeface="Times New Roman"/>
                <a:cs typeface="Times New Roman"/>
              </a:rPr>
              <a:t>This robot can be found conversing with and greeting customers in the corridors of </a:t>
            </a:r>
            <a:r>
              <a:rPr lang="en-IN" sz="2400" dirty="0" err="1">
                <a:latin typeface="Calibri"/>
                <a:ea typeface="Times New Roman"/>
                <a:cs typeface="Times New Roman"/>
              </a:rPr>
              <a:t>Canara</a:t>
            </a:r>
            <a:r>
              <a:rPr lang="en-IN" sz="2400" dirty="0">
                <a:latin typeface="Calibri"/>
                <a:ea typeface="Times New Roman"/>
                <a:cs typeface="Times New Roman"/>
              </a:rPr>
              <a:t> Bank and PVR Cinemas in </a:t>
            </a:r>
            <a:r>
              <a:rPr lang="en-IN" sz="2400" dirty="0" err="1">
                <a:latin typeface="Calibri"/>
                <a:ea typeface="Times New Roman"/>
                <a:cs typeface="Times New Roman"/>
              </a:rPr>
              <a:t>Bengaluru</a:t>
            </a:r>
            <a:r>
              <a:rPr lang="en-IN" sz="2400" dirty="0">
                <a:latin typeface="Calibri"/>
                <a:ea typeface="Times New Roman"/>
                <a:cs typeface="Times New Roman"/>
              </a:rPr>
              <a:t>.</a:t>
            </a:r>
          </a:p>
          <a:p>
            <a:pPr indent="457200" algn="just">
              <a:lnSpc>
                <a:spcPct val="115000"/>
              </a:lnSpc>
              <a:spcBef>
                <a:spcPts val="1000"/>
              </a:spcBef>
              <a:spcAft>
                <a:spcPts val="0"/>
              </a:spcAft>
            </a:pPr>
            <a:endParaRPr lang="en-IN" sz="2400" b="1" i="1" dirty="0">
              <a:latin typeface="Calibri"/>
              <a:ea typeface="Times New Roman"/>
              <a:cs typeface="Times New Roman"/>
            </a:endParaRPr>
          </a:p>
          <a:p>
            <a:pPr indent="457200" algn="just">
              <a:lnSpc>
                <a:spcPct val="115000"/>
              </a:lnSpc>
              <a:spcBef>
                <a:spcPts val="1000"/>
              </a:spcBef>
              <a:spcAft>
                <a:spcPts val="0"/>
              </a:spcAft>
            </a:pPr>
            <a:endParaRPr lang="en-IN" sz="2400" b="1" i="1" dirty="0">
              <a:latin typeface="Calibri"/>
              <a:ea typeface="Times New Roman"/>
              <a:cs typeface="Times New Roman"/>
            </a:endParaRPr>
          </a:p>
          <a:p>
            <a:pPr indent="457200" algn="just">
              <a:lnSpc>
                <a:spcPct val="115000"/>
              </a:lnSpc>
              <a:spcBef>
                <a:spcPts val="1000"/>
              </a:spcBef>
              <a:spcAft>
                <a:spcPts val="0"/>
              </a:spcAft>
            </a:pPr>
            <a:endParaRPr lang="en-IN" sz="2400" b="1" i="1" dirty="0">
              <a:latin typeface="Calibri"/>
              <a:ea typeface="Times New Roman"/>
              <a:cs typeface="Times New Roman"/>
            </a:endParaRPr>
          </a:p>
          <a:p>
            <a:pPr algn="just">
              <a:lnSpc>
                <a:spcPct val="115000"/>
              </a:lnSpc>
              <a:spcBef>
                <a:spcPts val="1000"/>
              </a:spcBef>
              <a:spcAft>
                <a:spcPts val="0"/>
              </a:spcAft>
              <a:buNone/>
            </a:pPr>
            <a:endParaRPr lang="en-IN" sz="2400" b="1" dirty="0">
              <a:latin typeface="Calibri"/>
              <a:ea typeface="Times New Roman"/>
              <a:cs typeface="Times New Roman"/>
            </a:endParaRPr>
          </a:p>
          <a:p>
            <a:pPr algn="just">
              <a:lnSpc>
                <a:spcPct val="115000"/>
              </a:lnSpc>
              <a:spcBef>
                <a:spcPts val="1000"/>
              </a:spcBef>
              <a:spcAft>
                <a:spcPts val="0"/>
              </a:spcAft>
              <a:buNone/>
            </a:pPr>
            <a:r>
              <a:rPr lang="en-IN" sz="2400" b="1" dirty="0">
                <a:latin typeface="Calibri"/>
                <a:ea typeface="Times New Roman"/>
                <a:cs typeface="Times New Roman"/>
              </a:rPr>
              <a:t>Robocop- World’s first police officer robot</a:t>
            </a:r>
            <a:endParaRPr lang="en-IN" sz="1800" b="1" i="1" dirty="0">
              <a:latin typeface="Cambria"/>
              <a:ea typeface="Times New Roman"/>
              <a:cs typeface="Times New Roman"/>
            </a:endParaRPr>
          </a:p>
          <a:p>
            <a:pPr algn="just"/>
            <a:r>
              <a:rPr lang="en-IN" sz="2400" dirty="0">
                <a:latin typeface="Calibri"/>
                <a:ea typeface="Calibri"/>
                <a:cs typeface="Times New Roman"/>
              </a:rPr>
              <a:t>H-Bots Robotics based in Hyderabad, a start-up in artificial intelligence and machine learning, has developed Robocop, a police robot that can assist with law enforcement and traffic control. </a:t>
            </a:r>
          </a:p>
          <a:p>
            <a:pPr algn="just"/>
            <a:r>
              <a:rPr lang="en-IN" sz="2400" dirty="0">
                <a:latin typeface="Calibri"/>
                <a:ea typeface="Calibri"/>
                <a:cs typeface="Times New Roman"/>
              </a:rPr>
              <a:t>The life-size robot has cameras and a variety of sensors, including ultrasonic, proximity, and temperature sensors. </a:t>
            </a:r>
          </a:p>
          <a:p>
            <a:pPr algn="just"/>
            <a:r>
              <a:rPr lang="en-IN" sz="2400" dirty="0">
                <a:latin typeface="Calibri"/>
                <a:ea typeface="Times New Roman"/>
                <a:cs typeface="Times New Roman"/>
              </a:rPr>
              <a:t>The robot is designed to protect and secure offices, shopping malls, airports, signal stations, and other public places.</a:t>
            </a:r>
            <a:endParaRPr lang="en-IN" sz="1800" b="1" i="1" dirty="0">
              <a:latin typeface="Cambria"/>
              <a:ea typeface="Times New Roman"/>
              <a:cs typeface="Times New Roman"/>
            </a:endParaRPr>
          </a:p>
          <a:p>
            <a:pPr algn="just"/>
            <a:endParaRPr lang="en-IN" sz="2400" b="1" i="1" dirty="0">
              <a:latin typeface="Cambria"/>
              <a:ea typeface="Times New Roman"/>
              <a:cs typeface="Times New Roman"/>
            </a:endParaRPr>
          </a:p>
        </p:txBody>
      </p:sp>
      <p:pic>
        <p:nvPicPr>
          <p:cNvPr id="6" name="Picture 5" descr="Hyderabad: Prime Minister Narendra Modi with Ivanka Trump, daughter and adviser of the US President, inaugurates the Global Entrepreneurship Summit 2017 in Hyderabad on Tuesday."/>
          <p:cNvPicPr/>
          <p:nvPr/>
        </p:nvPicPr>
        <p:blipFill>
          <a:blip r:embed="rId3" cstate="print"/>
          <a:srcRect/>
          <a:stretch>
            <a:fillRect/>
          </a:stretch>
        </p:blipFill>
        <p:spPr bwMode="auto">
          <a:xfrm>
            <a:off x="2500298" y="1142984"/>
            <a:ext cx="2643206" cy="1785950"/>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218364"/>
            <a:ext cx="9001156" cy="6639636"/>
          </a:xfrm>
          <a:solidFill>
            <a:srgbClr val="CAFEE5"/>
          </a:solidFill>
        </p:spPr>
        <p:txBody>
          <a:bodyPr/>
          <a:lstStyle/>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pPr algn="just">
              <a:lnSpc>
                <a:spcPct val="115000"/>
              </a:lnSpc>
              <a:spcAft>
                <a:spcPts val="0"/>
              </a:spcAft>
              <a:buNone/>
            </a:pPr>
            <a:endParaRPr lang="en-IN" sz="2400" b="1" dirty="0">
              <a:solidFill>
                <a:srgbClr val="202122"/>
              </a:solidFill>
              <a:latin typeface="Calibri"/>
              <a:ea typeface="Calibri"/>
              <a:cs typeface="Arial"/>
            </a:endParaRPr>
          </a:p>
          <a:p>
            <a:pPr algn="just">
              <a:lnSpc>
                <a:spcPct val="115000"/>
              </a:lnSpc>
              <a:spcAft>
                <a:spcPts val="0"/>
              </a:spcAft>
              <a:buNone/>
            </a:pPr>
            <a:r>
              <a:rPr lang="en-IN" sz="2400" b="1" dirty="0" err="1">
                <a:solidFill>
                  <a:srgbClr val="202122"/>
                </a:solidFill>
                <a:latin typeface="Calibri"/>
                <a:ea typeface="Calibri"/>
                <a:cs typeface="Arial"/>
              </a:rPr>
              <a:t>Vyommitra</a:t>
            </a:r>
            <a:r>
              <a:rPr lang="en-IN" sz="2400" b="1" dirty="0">
                <a:solidFill>
                  <a:srgbClr val="202122"/>
                </a:solidFill>
                <a:latin typeface="Calibri"/>
                <a:ea typeface="Calibri"/>
                <a:cs typeface="Arial"/>
              </a:rPr>
              <a:t> Robot</a:t>
            </a:r>
            <a:endParaRPr lang="en-IN" sz="1800" dirty="0">
              <a:latin typeface="Calibri"/>
              <a:ea typeface="Calibri"/>
              <a:cs typeface="Times New Roman"/>
            </a:endParaRPr>
          </a:p>
          <a:p>
            <a:pPr algn="just">
              <a:lnSpc>
                <a:spcPct val="115000"/>
              </a:lnSpc>
              <a:spcAft>
                <a:spcPts val="0"/>
              </a:spcAft>
            </a:pPr>
            <a:r>
              <a:rPr lang="en-IN" sz="2400" b="1" dirty="0" err="1">
                <a:solidFill>
                  <a:srgbClr val="202122"/>
                </a:solidFill>
                <a:latin typeface="Calibri"/>
                <a:ea typeface="Calibri"/>
                <a:cs typeface="Arial"/>
              </a:rPr>
              <a:t>Vyommitra</a:t>
            </a:r>
            <a:r>
              <a:rPr lang="en-IN" sz="2400" dirty="0">
                <a:solidFill>
                  <a:srgbClr val="202122"/>
                </a:solidFill>
                <a:latin typeface="Calibri"/>
                <a:ea typeface="Calibri"/>
                <a:cs typeface="Arial"/>
              </a:rPr>
              <a:t> is a female</a:t>
            </a:r>
            <a:r>
              <a:rPr lang="en-IN" sz="2400" dirty="0">
                <a:latin typeface="Calibri"/>
                <a:ea typeface="Calibri"/>
                <a:cs typeface="Times New Roman"/>
              </a:rPr>
              <a:t> </a:t>
            </a:r>
            <a:r>
              <a:rPr lang="en-IN" sz="2400" dirty="0">
                <a:latin typeface="Calibri"/>
                <a:ea typeface="Calibri"/>
                <a:cs typeface="Arial"/>
              </a:rPr>
              <a:t>humanoid robot</a:t>
            </a:r>
            <a:r>
              <a:rPr lang="en-IN" sz="2400" dirty="0">
                <a:solidFill>
                  <a:srgbClr val="202122"/>
                </a:solidFill>
                <a:latin typeface="Calibri"/>
                <a:ea typeface="Calibri"/>
                <a:cs typeface="Arial"/>
              </a:rPr>
              <a:t> being developed by the </a:t>
            </a:r>
            <a:r>
              <a:rPr lang="en-IN" sz="2400" dirty="0">
                <a:latin typeface="Calibri"/>
                <a:ea typeface="Calibri"/>
                <a:cs typeface="Arial"/>
              </a:rPr>
              <a:t>ISRO</a:t>
            </a:r>
            <a:r>
              <a:rPr lang="en-IN" sz="2400" dirty="0">
                <a:solidFill>
                  <a:srgbClr val="202122"/>
                </a:solidFill>
                <a:latin typeface="Calibri"/>
                <a:ea typeface="Calibri"/>
                <a:cs typeface="Arial"/>
              </a:rPr>
              <a:t> to function on-board the </a:t>
            </a:r>
            <a:r>
              <a:rPr lang="en-IN" sz="2400" i="1" dirty="0" err="1">
                <a:solidFill>
                  <a:srgbClr val="202122"/>
                </a:solidFill>
                <a:latin typeface="Calibri"/>
                <a:ea typeface="Calibri"/>
                <a:cs typeface="Arial"/>
              </a:rPr>
              <a:t>Gaganyaan</a:t>
            </a:r>
            <a:r>
              <a:rPr lang="en-IN" sz="2400" i="1" dirty="0">
                <a:solidFill>
                  <a:srgbClr val="202122"/>
                </a:solidFill>
                <a:latin typeface="Calibri"/>
                <a:ea typeface="Calibri"/>
                <a:cs typeface="Arial"/>
              </a:rPr>
              <a:t>.</a:t>
            </a:r>
            <a:r>
              <a:rPr lang="en-IN" sz="2400" dirty="0">
                <a:solidFill>
                  <a:srgbClr val="202122"/>
                </a:solidFill>
                <a:latin typeface="Calibri"/>
                <a:ea typeface="Calibri"/>
                <a:cs typeface="Arial"/>
              </a:rPr>
              <a:t> </a:t>
            </a:r>
            <a:r>
              <a:rPr lang="en-IN" sz="2400" dirty="0" err="1">
                <a:solidFill>
                  <a:srgbClr val="202122"/>
                </a:solidFill>
                <a:latin typeface="Calibri"/>
                <a:ea typeface="Calibri"/>
                <a:cs typeface="Arial"/>
              </a:rPr>
              <a:t>Vyommitra</a:t>
            </a:r>
            <a:r>
              <a:rPr lang="en-IN" sz="2400" dirty="0">
                <a:solidFill>
                  <a:srgbClr val="202122"/>
                </a:solidFill>
                <a:latin typeface="Calibri"/>
                <a:ea typeface="Calibri"/>
                <a:cs typeface="Arial"/>
              </a:rPr>
              <a:t> was first unveiled on 22 January 2020 at the </a:t>
            </a:r>
            <a:r>
              <a:rPr lang="en-IN" sz="2400" i="1" dirty="0">
                <a:solidFill>
                  <a:srgbClr val="202122"/>
                </a:solidFill>
                <a:latin typeface="Calibri"/>
                <a:ea typeface="Calibri"/>
                <a:cs typeface="Arial"/>
              </a:rPr>
              <a:t>Human Spaceflight and Exploration symposium</a:t>
            </a:r>
            <a:r>
              <a:rPr lang="en-IN" sz="2400" dirty="0">
                <a:solidFill>
                  <a:srgbClr val="202122"/>
                </a:solidFill>
                <a:latin typeface="Calibri"/>
                <a:ea typeface="Calibri"/>
                <a:cs typeface="Arial"/>
              </a:rPr>
              <a:t> in </a:t>
            </a:r>
            <a:r>
              <a:rPr lang="en-IN" sz="2400" dirty="0" err="1">
                <a:latin typeface="Calibri"/>
                <a:ea typeface="Calibri"/>
                <a:cs typeface="Arial"/>
              </a:rPr>
              <a:t>Bengaluru</a:t>
            </a:r>
            <a:r>
              <a:rPr lang="en-IN" sz="2400" dirty="0">
                <a:solidFill>
                  <a:srgbClr val="202122"/>
                </a:solidFill>
                <a:latin typeface="Calibri"/>
                <a:ea typeface="Calibri"/>
                <a:cs typeface="Arial"/>
              </a:rPr>
              <a:t>. It will accompany Indian astronauts in space missions and will also be a part of </a:t>
            </a:r>
            <a:r>
              <a:rPr lang="en-IN" sz="2400" dirty="0" err="1">
                <a:solidFill>
                  <a:srgbClr val="202122"/>
                </a:solidFill>
                <a:latin typeface="Calibri"/>
                <a:ea typeface="Calibri"/>
                <a:cs typeface="Arial"/>
              </a:rPr>
              <a:t>uncrewed</a:t>
            </a:r>
            <a:r>
              <a:rPr lang="en-IN" sz="2400" dirty="0">
                <a:solidFill>
                  <a:srgbClr val="202122"/>
                </a:solidFill>
                <a:latin typeface="Calibri"/>
                <a:ea typeface="Calibri"/>
                <a:cs typeface="Arial"/>
              </a:rPr>
              <a:t> experimental </a:t>
            </a:r>
            <a:r>
              <a:rPr lang="en-IN" sz="2400" dirty="0" err="1">
                <a:latin typeface="Calibri"/>
                <a:ea typeface="Calibri"/>
                <a:cs typeface="Arial"/>
              </a:rPr>
              <a:t>Gaganyaan</a:t>
            </a:r>
            <a:r>
              <a:rPr lang="en-IN" sz="2400" dirty="0">
                <a:solidFill>
                  <a:srgbClr val="202122"/>
                </a:solidFill>
                <a:latin typeface="Calibri"/>
                <a:ea typeface="Calibri"/>
                <a:cs typeface="Arial"/>
              </a:rPr>
              <a:t> missions prior to the crewed spaceflight missions.</a:t>
            </a:r>
            <a:endParaRPr lang="en-IN" sz="1800" dirty="0">
              <a:latin typeface="Calibri"/>
              <a:ea typeface="Calibri"/>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p:txBody>
      </p:sp>
      <p:pic>
        <p:nvPicPr>
          <p:cNvPr id="5" name="Picture 4" descr="Kerala robocop"/>
          <p:cNvPicPr/>
          <p:nvPr/>
        </p:nvPicPr>
        <p:blipFill>
          <a:blip r:embed="rId3"/>
          <a:srcRect/>
          <a:stretch>
            <a:fillRect/>
          </a:stretch>
        </p:blipFill>
        <p:spPr bwMode="auto">
          <a:xfrm>
            <a:off x="642910" y="357166"/>
            <a:ext cx="3071834" cy="2286016"/>
          </a:xfrm>
          <a:prstGeom prst="rect">
            <a:avLst/>
          </a:prstGeom>
          <a:noFill/>
          <a:ln w="9525">
            <a:noFill/>
            <a:miter lim="800000"/>
            <a:headEnd/>
            <a:tailEnd/>
          </a:ln>
        </p:spPr>
      </p:pic>
      <p:pic>
        <p:nvPicPr>
          <p:cNvPr id="7" name="Picture 6" descr="Vyommitra (Space friend), ISRO.jpg"/>
          <p:cNvPicPr/>
          <p:nvPr/>
        </p:nvPicPr>
        <p:blipFill>
          <a:blip r:embed="rId4" cstate="print"/>
          <a:srcRect/>
          <a:stretch>
            <a:fillRect/>
          </a:stretch>
        </p:blipFill>
        <p:spPr bwMode="auto">
          <a:xfrm>
            <a:off x="5072066" y="428604"/>
            <a:ext cx="2726590" cy="250033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52"/>
            <a:ext cx="9144000" cy="571504"/>
          </a:xfrm>
          <a:solidFill>
            <a:srgbClr val="FFFF00"/>
          </a:solidFill>
        </p:spPr>
        <p:txBody>
          <a:bodyPr/>
          <a:lstStyle/>
          <a:p>
            <a:pPr marL="273050" lvl="0" indent="-273050" algn="ctr">
              <a:spcBef>
                <a:spcPts val="575"/>
              </a:spcBef>
              <a:spcAft>
                <a:spcPts val="0"/>
              </a:spcAft>
            </a:pPr>
            <a:r>
              <a:rPr lang="en-IN" sz="2800" b="1" dirty="0">
                <a:solidFill>
                  <a:srgbClr val="000000"/>
                </a:solidFill>
                <a:latin typeface="Calibri"/>
                <a:ea typeface="Calibri"/>
                <a:cs typeface="+mn-cs"/>
              </a:rPr>
              <a:t>CATEGORIES OF EM</a:t>
            </a:r>
            <a:r>
              <a:rPr lang="en-IN" sz="2800" b="1" dirty="0">
                <a:solidFill>
                  <a:srgbClr val="000000"/>
                </a:solidFill>
                <a:latin typeface="Calibri"/>
                <a:ea typeface="Calibri"/>
              </a:rPr>
              <a:t>BEDDED</a:t>
            </a:r>
            <a:r>
              <a:rPr lang="en-IN" sz="2800" b="1" dirty="0">
                <a:solidFill>
                  <a:srgbClr val="000000"/>
                </a:solidFill>
                <a:latin typeface="Calibri"/>
                <a:ea typeface="Calibri"/>
                <a:cs typeface="+mn-cs"/>
              </a:rPr>
              <a:t> SYSTEMS</a:t>
            </a:r>
            <a:endParaRPr lang="en-IN" dirty="0"/>
          </a:p>
        </p:txBody>
      </p:sp>
      <p:sp>
        <p:nvSpPr>
          <p:cNvPr id="3" name="Content Placeholder 2"/>
          <p:cNvSpPr>
            <a:spLocks noGrp="1"/>
          </p:cNvSpPr>
          <p:nvPr>
            <p:ph sz="quarter" idx="1"/>
          </p:nvPr>
        </p:nvSpPr>
        <p:spPr>
          <a:xfrm>
            <a:off x="0" y="714355"/>
            <a:ext cx="9144000" cy="1857389"/>
          </a:xfrm>
          <a:solidFill>
            <a:srgbClr val="CAFEE5"/>
          </a:solidFill>
        </p:spPr>
        <p:txBody>
          <a:bodyPr/>
          <a:lstStyle/>
          <a:p>
            <a:pPr indent="0" algn="just">
              <a:spcBef>
                <a:spcPts val="0"/>
              </a:spcBef>
              <a:spcAft>
                <a:spcPts val="0"/>
              </a:spcAft>
              <a:buNone/>
            </a:pPr>
            <a:r>
              <a:rPr lang="en-IN" sz="2200" dirty="0">
                <a:latin typeface="Calibri"/>
                <a:ea typeface="Times New Roman"/>
              </a:rPr>
              <a:t>Embedded systems can be classified into </a:t>
            </a:r>
            <a:r>
              <a:rPr lang="en-IN" sz="2200" dirty="0">
                <a:solidFill>
                  <a:srgbClr val="141414"/>
                </a:solidFill>
                <a:latin typeface="Calibri"/>
                <a:ea typeface="Times New Roman"/>
              </a:rPr>
              <a:t>two broad categories as follows</a:t>
            </a:r>
          </a:p>
          <a:p>
            <a:pPr indent="0" algn="just">
              <a:spcBef>
                <a:spcPts val="0"/>
              </a:spcBef>
              <a:spcAft>
                <a:spcPts val="0"/>
              </a:spcAft>
              <a:buNone/>
            </a:pPr>
            <a:endParaRPr lang="en-IN" sz="2200" dirty="0">
              <a:solidFill>
                <a:srgbClr val="141414"/>
              </a:solidFill>
              <a:latin typeface="Calibri"/>
              <a:ea typeface="Times New Roman"/>
            </a:endParaRPr>
          </a:p>
          <a:p>
            <a:pPr indent="0" algn="just">
              <a:spcBef>
                <a:spcPts val="0"/>
              </a:spcBef>
              <a:spcAft>
                <a:spcPts val="0"/>
              </a:spcAft>
              <a:buFont typeface="Wingdings" pitchFamily="2" charset="2"/>
              <a:buChar char="Ø"/>
            </a:pPr>
            <a:r>
              <a:rPr lang="en-IN" sz="2200" b="1" dirty="0">
                <a:solidFill>
                  <a:srgbClr val="0070C0"/>
                </a:solidFill>
                <a:latin typeface="Calibri"/>
                <a:ea typeface="Calibri"/>
                <a:cs typeface="Times New Roman"/>
              </a:rPr>
              <a:t>Based on performance and functional requirements.</a:t>
            </a:r>
          </a:p>
          <a:p>
            <a:pPr indent="0" algn="just">
              <a:spcAft>
                <a:spcPts val="1575"/>
              </a:spcAft>
              <a:buFont typeface="Wingdings" pitchFamily="2" charset="2"/>
              <a:buChar char="Ø"/>
            </a:pPr>
            <a:r>
              <a:rPr lang="en-IN" sz="2200" b="1" dirty="0">
                <a:solidFill>
                  <a:srgbClr val="0070C0"/>
                </a:solidFill>
                <a:latin typeface="Calibri"/>
                <a:ea typeface="Calibri"/>
                <a:cs typeface="Times New Roman"/>
              </a:rPr>
              <a:t>Based on performance of the microcontroller.</a:t>
            </a:r>
          </a:p>
          <a:p>
            <a:endParaRPr lang="en-IN" dirty="0"/>
          </a:p>
        </p:txBody>
      </p:sp>
      <p:pic>
        <p:nvPicPr>
          <p:cNvPr id="4" name="Picture 3" descr="Classification of embedded systems image as flowchart"/>
          <p:cNvPicPr/>
          <p:nvPr/>
        </p:nvPicPr>
        <p:blipFill>
          <a:blip r:embed="rId2"/>
          <a:srcRect/>
          <a:stretch>
            <a:fillRect/>
          </a:stretch>
        </p:blipFill>
        <p:spPr bwMode="auto">
          <a:xfrm>
            <a:off x="0" y="2714620"/>
            <a:ext cx="9144000" cy="3357586"/>
          </a:xfrm>
          <a:prstGeom prst="rect">
            <a:avLst/>
          </a:prstGeom>
          <a:noFill/>
          <a:ln w="9525">
            <a:noFill/>
            <a:miter lim="800000"/>
            <a:headEnd/>
            <a:tailEnd/>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0"/>
            <a:ext cx="9001156" cy="6858000"/>
          </a:xfrm>
          <a:solidFill>
            <a:srgbClr val="CAFEE5"/>
          </a:solidFill>
        </p:spPr>
        <p:txBody>
          <a:bodyPr/>
          <a:lstStyle/>
          <a:p>
            <a:pPr algn="just">
              <a:lnSpc>
                <a:spcPct val="115000"/>
              </a:lnSpc>
              <a:spcBef>
                <a:spcPts val="1000"/>
              </a:spcBef>
              <a:spcAft>
                <a:spcPts val="0"/>
              </a:spcAft>
              <a:buNone/>
            </a:pPr>
            <a:r>
              <a:rPr lang="en-IN" sz="2200" b="1" dirty="0">
                <a:latin typeface="Calibri"/>
                <a:ea typeface="Times New Roman"/>
                <a:cs typeface="Times New Roman"/>
              </a:rPr>
              <a:t>INDRO – Tallest Robot</a:t>
            </a:r>
          </a:p>
          <a:p>
            <a:pPr algn="just">
              <a:lnSpc>
                <a:spcPct val="115000"/>
              </a:lnSpc>
              <a:spcBef>
                <a:spcPts val="1000"/>
              </a:spcBef>
              <a:spcAft>
                <a:spcPts val="0"/>
              </a:spcAft>
            </a:pPr>
            <a:r>
              <a:rPr lang="en-IN" sz="2200" dirty="0">
                <a:latin typeface="Calibri"/>
                <a:ea typeface="Times New Roman"/>
                <a:cs typeface="Times New Roman"/>
              </a:rPr>
              <a:t>This is India’s tallest humanoid robot. INDRO is an autonomous robot designed by researcher </a:t>
            </a:r>
            <a:r>
              <a:rPr lang="en-IN" sz="2200" dirty="0" err="1">
                <a:latin typeface="Calibri"/>
                <a:ea typeface="Times New Roman"/>
                <a:cs typeface="Times New Roman"/>
              </a:rPr>
              <a:t>Santosh</a:t>
            </a:r>
            <a:r>
              <a:rPr lang="en-IN" sz="2200" dirty="0">
                <a:latin typeface="Calibri"/>
                <a:ea typeface="Times New Roman"/>
                <a:cs typeface="Times New Roman"/>
              </a:rPr>
              <a:t> </a:t>
            </a:r>
            <a:r>
              <a:rPr lang="en-IN" sz="2200" dirty="0" err="1">
                <a:latin typeface="Calibri"/>
                <a:ea typeface="Times New Roman"/>
                <a:cs typeface="Times New Roman"/>
              </a:rPr>
              <a:t>Vasudeo</a:t>
            </a:r>
            <a:r>
              <a:rPr lang="en-IN" sz="2200" dirty="0">
                <a:latin typeface="Calibri"/>
                <a:ea typeface="Times New Roman"/>
                <a:cs typeface="Times New Roman"/>
              </a:rPr>
              <a:t> </a:t>
            </a:r>
            <a:r>
              <a:rPr lang="en-IN" sz="2200" dirty="0" err="1">
                <a:latin typeface="Calibri"/>
                <a:ea typeface="Times New Roman"/>
                <a:cs typeface="Times New Roman"/>
              </a:rPr>
              <a:t>Hulawale</a:t>
            </a:r>
            <a:r>
              <a:rPr lang="en-IN" sz="2200" dirty="0">
                <a:latin typeface="Calibri"/>
                <a:ea typeface="Times New Roman"/>
                <a:cs typeface="Times New Roman"/>
              </a:rPr>
              <a:t> that was built inside a house using readily available low-cost materials such as </a:t>
            </a:r>
            <a:r>
              <a:rPr lang="en-IN" sz="2200" dirty="0" err="1">
                <a:latin typeface="Calibri"/>
                <a:ea typeface="Times New Roman"/>
                <a:cs typeface="Times New Roman"/>
              </a:rPr>
              <a:t>aluminum</a:t>
            </a:r>
            <a:r>
              <a:rPr lang="en-IN" sz="2200" dirty="0">
                <a:latin typeface="Calibri"/>
                <a:ea typeface="Times New Roman"/>
                <a:cs typeface="Times New Roman"/>
              </a:rPr>
              <a:t>, wood, cardboard, and plastic.</a:t>
            </a:r>
          </a:p>
          <a:p>
            <a:pPr algn="just">
              <a:lnSpc>
                <a:spcPct val="115000"/>
              </a:lnSpc>
              <a:spcBef>
                <a:spcPts val="1000"/>
              </a:spcBef>
              <a:spcAft>
                <a:spcPts val="0"/>
              </a:spcAft>
            </a:pPr>
            <a:r>
              <a:rPr lang="en-IN" sz="2200" dirty="0">
                <a:latin typeface="Calibri"/>
                <a:ea typeface="Times New Roman"/>
                <a:cs typeface="Times New Roman"/>
              </a:rPr>
              <a:t>INDRO can be used for light tasks such as entertainment, education, and a few household chores. It has 31 motors and can lift objects weighing up to 2 kilograms with its hands.</a:t>
            </a:r>
            <a:endParaRPr lang="en-IN" sz="2200" b="1" i="1" dirty="0">
              <a:latin typeface="Cambria"/>
              <a:ea typeface="Times New Roman"/>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a:p>
            <a:pPr>
              <a:lnSpc>
                <a:spcPct val="115000"/>
              </a:lnSpc>
              <a:spcBef>
                <a:spcPts val="1000"/>
              </a:spcBef>
              <a:spcAft>
                <a:spcPts val="0"/>
              </a:spcAft>
              <a:buNone/>
            </a:pPr>
            <a:r>
              <a:rPr lang="en-IN" sz="2200" b="1" dirty="0">
                <a:latin typeface="Calibri"/>
                <a:ea typeface="Times New Roman"/>
                <a:cs typeface="Times New Roman"/>
              </a:rPr>
              <a:t>Shalu Robot</a:t>
            </a:r>
            <a:endParaRPr lang="en-IN" sz="2200" b="1" i="1" dirty="0">
              <a:latin typeface="Cambria"/>
              <a:ea typeface="Times New Roman"/>
              <a:cs typeface="Times New Roman"/>
            </a:endParaRPr>
          </a:p>
          <a:p>
            <a:pPr indent="457200" algn="just">
              <a:spcBef>
                <a:spcPts val="0"/>
              </a:spcBef>
              <a:spcAft>
                <a:spcPts val="0"/>
              </a:spcAft>
            </a:pPr>
            <a:r>
              <a:rPr lang="en-IN" sz="2200" dirty="0">
                <a:solidFill>
                  <a:srgbClr val="191919"/>
                </a:solidFill>
                <a:latin typeface="Calibri"/>
                <a:ea typeface="Calibri"/>
                <a:cs typeface="Segoe UI"/>
              </a:rPr>
              <a:t>Shalu is the first female humanoid robot in India developed </a:t>
            </a:r>
            <a:r>
              <a:rPr lang="en-IN" sz="2200" dirty="0">
                <a:solidFill>
                  <a:srgbClr val="202122"/>
                </a:solidFill>
                <a:latin typeface="Calibri"/>
                <a:ea typeface="Calibri"/>
                <a:cs typeface="Arial"/>
              </a:rPr>
              <a:t>by a </a:t>
            </a:r>
            <a:r>
              <a:rPr lang="en-IN" sz="2200" dirty="0">
                <a:latin typeface="Calibri"/>
                <a:ea typeface="Calibri"/>
                <a:cs typeface="Arial"/>
              </a:rPr>
              <a:t>Computer Science</a:t>
            </a:r>
            <a:r>
              <a:rPr lang="en-IN" sz="2200" dirty="0">
                <a:solidFill>
                  <a:srgbClr val="202122"/>
                </a:solidFill>
                <a:latin typeface="Calibri"/>
                <a:ea typeface="Calibri"/>
                <a:cs typeface="Arial"/>
              </a:rPr>
              <a:t> </a:t>
            </a:r>
            <a:r>
              <a:rPr lang="en-IN" sz="2200" dirty="0">
                <a:latin typeface="Calibri"/>
                <a:ea typeface="Calibri"/>
                <a:cs typeface="Arial"/>
              </a:rPr>
              <a:t>teacher</a:t>
            </a:r>
            <a:r>
              <a:rPr lang="en-IN" sz="2200" dirty="0">
                <a:solidFill>
                  <a:srgbClr val="202122"/>
                </a:solidFill>
                <a:latin typeface="Calibri"/>
                <a:ea typeface="Calibri"/>
                <a:cs typeface="Arial"/>
              </a:rPr>
              <a:t> from </a:t>
            </a:r>
            <a:r>
              <a:rPr lang="en-IN" sz="2200" dirty="0">
                <a:latin typeface="Calibri"/>
                <a:ea typeface="Calibri"/>
                <a:cs typeface="Arial"/>
              </a:rPr>
              <a:t>Mumbai.</a:t>
            </a:r>
          </a:p>
          <a:p>
            <a:pPr indent="457200" algn="just">
              <a:spcBef>
                <a:spcPts val="0"/>
              </a:spcBef>
              <a:spcAft>
                <a:spcPts val="0"/>
              </a:spcAft>
            </a:pPr>
            <a:r>
              <a:rPr lang="en-IN" sz="2200" dirty="0">
                <a:solidFill>
                  <a:srgbClr val="202122"/>
                </a:solidFill>
                <a:latin typeface="Calibri"/>
                <a:ea typeface="Calibri"/>
                <a:cs typeface="Arial"/>
              </a:rPr>
              <a:t>The robot was made at home using waste materials as well as </a:t>
            </a:r>
            <a:r>
              <a:rPr lang="en-IN" sz="2200" dirty="0" err="1">
                <a:latin typeface="Calibri"/>
                <a:ea typeface="Calibri"/>
                <a:cs typeface="Arial"/>
              </a:rPr>
              <a:t>aluminum</a:t>
            </a:r>
            <a:r>
              <a:rPr lang="en-IN" sz="2200" dirty="0">
                <a:solidFill>
                  <a:srgbClr val="202122"/>
                </a:solidFill>
                <a:latin typeface="Calibri"/>
                <a:ea typeface="Calibri"/>
                <a:cs typeface="Arial"/>
              </a:rPr>
              <a:t>, </a:t>
            </a:r>
            <a:r>
              <a:rPr lang="en-IN" sz="2200" dirty="0">
                <a:latin typeface="Calibri"/>
                <a:ea typeface="Calibri"/>
                <a:cs typeface="Arial"/>
              </a:rPr>
              <a:t>plastic</a:t>
            </a:r>
            <a:r>
              <a:rPr lang="en-IN" sz="2200" dirty="0">
                <a:solidFill>
                  <a:srgbClr val="202122"/>
                </a:solidFill>
                <a:latin typeface="Calibri"/>
                <a:ea typeface="Calibri"/>
                <a:cs typeface="Arial"/>
              </a:rPr>
              <a:t>, </a:t>
            </a:r>
            <a:r>
              <a:rPr lang="en-IN" sz="2200" dirty="0">
                <a:latin typeface="Calibri"/>
                <a:ea typeface="Calibri"/>
                <a:cs typeface="Arial"/>
              </a:rPr>
              <a:t>cardboard</a:t>
            </a:r>
            <a:r>
              <a:rPr lang="en-IN" sz="2200" dirty="0">
                <a:solidFill>
                  <a:srgbClr val="202122"/>
                </a:solidFill>
                <a:latin typeface="Calibri"/>
                <a:ea typeface="Calibri"/>
                <a:cs typeface="Arial"/>
              </a:rPr>
              <a:t>, </a:t>
            </a:r>
            <a:r>
              <a:rPr lang="en-IN" sz="2200" dirty="0">
                <a:latin typeface="Calibri"/>
                <a:ea typeface="Calibri"/>
                <a:cs typeface="Arial"/>
              </a:rPr>
              <a:t>wood</a:t>
            </a:r>
            <a:r>
              <a:rPr lang="en-IN" sz="2200" dirty="0">
                <a:solidFill>
                  <a:srgbClr val="202122"/>
                </a:solidFill>
                <a:latin typeface="Calibri"/>
                <a:ea typeface="Calibri"/>
                <a:cs typeface="Arial"/>
              </a:rPr>
              <a:t>, newspapers, and other things readily available in the local market.</a:t>
            </a:r>
            <a:r>
              <a:rPr lang="en-IN" sz="2200" dirty="0">
                <a:latin typeface="Calibri"/>
                <a:ea typeface="Calibri"/>
                <a:cs typeface="Arial"/>
              </a:rPr>
              <a:t> </a:t>
            </a:r>
          </a:p>
          <a:p>
            <a:pPr indent="457200" algn="just">
              <a:spcBef>
                <a:spcPts val="0"/>
              </a:spcBef>
              <a:spcAft>
                <a:spcPts val="0"/>
              </a:spcAft>
            </a:pPr>
            <a:endParaRPr lang="en-IN" sz="2200" dirty="0">
              <a:latin typeface="Calibri"/>
              <a:ea typeface="Calibri"/>
              <a:cs typeface="Arial"/>
            </a:endParaRPr>
          </a:p>
          <a:p>
            <a:endParaRPr lang="en-IN" sz="2400" b="1" i="1" dirty="0">
              <a:latin typeface="Cambria"/>
              <a:ea typeface="Times New Roman"/>
              <a:cs typeface="Times New Roman"/>
            </a:endParaRPr>
          </a:p>
          <a:p>
            <a:pPr algn="just">
              <a:lnSpc>
                <a:spcPct val="115000"/>
              </a:lnSpc>
              <a:spcAft>
                <a:spcPts val="0"/>
              </a:spcAft>
              <a:buNone/>
            </a:pPr>
            <a:endParaRPr lang="en-IN" sz="2400" b="1" dirty="0">
              <a:solidFill>
                <a:srgbClr val="202122"/>
              </a:solidFill>
              <a:latin typeface="Calibri"/>
              <a:ea typeface="Calibri"/>
              <a:cs typeface="Arial"/>
            </a:endParaRPr>
          </a:p>
          <a:p>
            <a:endParaRPr lang="en-IN" sz="2400" b="1" i="1" dirty="0">
              <a:latin typeface="Cambria"/>
              <a:ea typeface="Times New Roman"/>
              <a:cs typeface="Times New Roman"/>
            </a:endParaRPr>
          </a:p>
          <a:p>
            <a:endParaRPr lang="en-IN" sz="2400" b="1" i="1" dirty="0">
              <a:latin typeface="Cambria"/>
              <a:ea typeface="Times New Roman"/>
              <a:cs typeface="Times New Roman"/>
            </a:endParaRPr>
          </a:p>
        </p:txBody>
      </p:sp>
      <p:pic>
        <p:nvPicPr>
          <p:cNvPr id="6" name="Picture 5" descr="Indro Robot.jpg"/>
          <p:cNvPicPr/>
          <p:nvPr/>
        </p:nvPicPr>
        <p:blipFill>
          <a:blip r:embed="rId3" cstate="print"/>
          <a:srcRect/>
          <a:stretch>
            <a:fillRect/>
          </a:stretch>
        </p:blipFill>
        <p:spPr bwMode="auto">
          <a:xfrm>
            <a:off x="4500562" y="3071810"/>
            <a:ext cx="2428892" cy="2071702"/>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0"/>
            <a:ext cx="9001156" cy="6858000"/>
          </a:xfrm>
          <a:solidFill>
            <a:srgbClr val="CAFEE5"/>
          </a:solidFill>
        </p:spPr>
        <p:txBody>
          <a:bodyPr/>
          <a:lstStyle/>
          <a:p>
            <a:pPr algn="just">
              <a:lnSpc>
                <a:spcPct val="115000"/>
              </a:lnSpc>
              <a:spcBef>
                <a:spcPts val="1000"/>
              </a:spcBef>
              <a:spcAft>
                <a:spcPts val="0"/>
              </a:spcAft>
            </a:pPr>
            <a:r>
              <a:rPr lang="en-IN" sz="2200" dirty="0">
                <a:latin typeface="Calibri"/>
                <a:ea typeface="Calibri"/>
                <a:cs typeface="Arial"/>
              </a:rPr>
              <a:t>Shalu </a:t>
            </a:r>
            <a:r>
              <a:rPr lang="en-IN" sz="2200" dirty="0">
                <a:solidFill>
                  <a:srgbClr val="202122"/>
                </a:solidFill>
                <a:latin typeface="Calibri"/>
                <a:ea typeface="Calibri"/>
                <a:cs typeface="Arial"/>
              </a:rPr>
              <a:t>can speak 47 languages (9 Indian and 38 foreign).</a:t>
            </a:r>
            <a:r>
              <a:rPr lang="en-IN" sz="2200" dirty="0">
                <a:latin typeface="Calibri"/>
                <a:ea typeface="Calibri"/>
                <a:cs typeface="Arial"/>
              </a:rPr>
              <a:t> </a:t>
            </a:r>
            <a:r>
              <a:rPr lang="en-IN" sz="2200" dirty="0">
                <a:solidFill>
                  <a:srgbClr val="202122"/>
                </a:solidFill>
                <a:latin typeface="Calibri"/>
                <a:ea typeface="Calibri"/>
                <a:cs typeface="Arial"/>
              </a:rPr>
              <a:t>She can recognize people and remember them as well as identify many common objects. She can understand human emotions and act accordingly.</a:t>
            </a:r>
            <a:r>
              <a:rPr lang="en-IN" sz="2200" dirty="0">
                <a:solidFill>
                  <a:srgbClr val="191919"/>
                </a:solidFill>
                <a:latin typeface="Calibri"/>
                <a:ea typeface="Calibri"/>
                <a:cs typeface="Segoe UI"/>
              </a:rPr>
              <a:t> It can be used as a robot-teacher in a classroom to make an interactive class with children. </a:t>
            </a:r>
            <a:r>
              <a:rPr lang="en-IN" sz="2400" dirty="0">
                <a:solidFill>
                  <a:srgbClr val="191919"/>
                </a:solidFill>
                <a:latin typeface="Calibri"/>
                <a:ea typeface="Calibri"/>
                <a:cs typeface="Segoe UI"/>
              </a:rPr>
              <a:t> </a:t>
            </a:r>
            <a:endParaRPr lang="en-IN" sz="1800" dirty="0">
              <a:latin typeface="Calibri"/>
              <a:ea typeface="Calibri"/>
              <a:cs typeface="Times New Roman"/>
            </a:endParaRPr>
          </a:p>
          <a:p>
            <a:pPr algn="just"/>
            <a:endParaRPr lang="en-IN" sz="2400" b="1" i="1" dirty="0">
              <a:latin typeface="Cambria"/>
              <a:ea typeface="Times New Roman"/>
              <a:cs typeface="Times New Roman"/>
            </a:endParaRPr>
          </a:p>
          <a:p>
            <a:pPr algn="just"/>
            <a:endParaRPr lang="en-IN" sz="2400" b="1" i="1" dirty="0">
              <a:latin typeface="Cambria"/>
              <a:ea typeface="Times New Roman"/>
              <a:cs typeface="Times New Roman"/>
            </a:endParaRPr>
          </a:p>
          <a:p>
            <a:pPr algn="just"/>
            <a:endParaRPr lang="en-IN" sz="2400" b="1" i="1" dirty="0">
              <a:latin typeface="Cambria"/>
              <a:ea typeface="Times New Roman"/>
              <a:cs typeface="Times New Roman"/>
            </a:endParaRPr>
          </a:p>
          <a:p>
            <a:pPr algn="just"/>
            <a:endParaRPr lang="en-IN" sz="2400" b="1" i="1" dirty="0">
              <a:latin typeface="Cambria"/>
              <a:ea typeface="Times New Roman"/>
              <a:cs typeface="Times New Roman"/>
            </a:endParaRPr>
          </a:p>
          <a:p>
            <a:pPr algn="just">
              <a:buNone/>
            </a:pPr>
            <a:endParaRPr lang="en-IN" sz="2400" b="1" i="1" dirty="0">
              <a:latin typeface="Cambria"/>
              <a:ea typeface="Times New Roman"/>
              <a:cs typeface="Times New Roman"/>
            </a:endParaRPr>
          </a:p>
          <a:p>
            <a:pPr algn="just">
              <a:lnSpc>
                <a:spcPct val="115000"/>
              </a:lnSpc>
              <a:spcAft>
                <a:spcPts val="0"/>
              </a:spcAft>
            </a:pPr>
            <a:r>
              <a:rPr lang="en-IN" sz="2200" dirty="0">
                <a:latin typeface="Calibri"/>
                <a:ea typeface="Calibri"/>
                <a:cs typeface="Times New Roman"/>
              </a:rPr>
              <a:t>Apart from the above list there many more robots developed in India and are being used for various purposes. </a:t>
            </a:r>
          </a:p>
          <a:p>
            <a:pPr algn="just">
              <a:lnSpc>
                <a:spcPct val="115000"/>
              </a:lnSpc>
              <a:spcAft>
                <a:spcPts val="0"/>
              </a:spcAft>
            </a:pPr>
            <a:r>
              <a:rPr lang="en-IN" sz="2200" dirty="0" err="1">
                <a:latin typeface="Calibri"/>
                <a:ea typeface="Calibri"/>
                <a:cs typeface="Times New Roman"/>
              </a:rPr>
              <a:t>Eg</a:t>
            </a:r>
            <a:r>
              <a:rPr lang="en-IN" sz="2200" dirty="0">
                <a:latin typeface="Calibri"/>
                <a:ea typeface="Calibri"/>
                <a:cs typeface="Times New Roman"/>
              </a:rPr>
              <a:t>: </a:t>
            </a:r>
            <a:r>
              <a:rPr lang="en-IN" sz="2200" b="1" dirty="0">
                <a:latin typeface="Calibri"/>
                <a:ea typeface="Calibri"/>
                <a:cs typeface="Times New Roman"/>
              </a:rPr>
              <a:t>KEMPA</a:t>
            </a:r>
            <a:r>
              <a:rPr lang="en-IN" sz="2200" dirty="0">
                <a:latin typeface="Calibri"/>
                <a:ea typeface="Calibri"/>
                <a:cs typeface="Times New Roman"/>
              </a:rPr>
              <a:t> is set up to provide flight and check-in information, as well as other flight-related information. </a:t>
            </a:r>
            <a:r>
              <a:rPr lang="en-IN" sz="2200" b="1" dirty="0">
                <a:latin typeface="Calibri"/>
                <a:ea typeface="Calibri"/>
                <a:cs typeface="Times New Roman"/>
              </a:rPr>
              <a:t>IRA 2.0</a:t>
            </a:r>
            <a:r>
              <a:rPr lang="en-IN" sz="2200" dirty="0">
                <a:latin typeface="Calibri"/>
                <a:ea typeface="Calibri"/>
                <a:cs typeface="Times New Roman"/>
              </a:rPr>
              <a:t>, introduced by HDFC Bank, is an interactive robotic assistant designed to improve the user experience for branch visitors. </a:t>
            </a:r>
            <a:r>
              <a:rPr lang="en-IN" sz="2200" b="1" dirty="0" err="1">
                <a:latin typeface="Calibri"/>
                <a:ea typeface="Calibri"/>
                <a:cs typeface="Segoe UI"/>
              </a:rPr>
              <a:t>Daksha</a:t>
            </a:r>
            <a:r>
              <a:rPr lang="en-IN" sz="2200" dirty="0">
                <a:latin typeface="Calibri"/>
                <a:ea typeface="Calibri"/>
                <a:cs typeface="Segoe UI"/>
              </a:rPr>
              <a:t> is popular for being the first anti-terror robot in India developed by the DRDO.</a:t>
            </a:r>
            <a:endParaRPr lang="en-IN" sz="2200" dirty="0">
              <a:latin typeface="Calibri"/>
              <a:ea typeface="Calibri"/>
              <a:cs typeface="Times New Roman"/>
            </a:endParaRPr>
          </a:p>
          <a:p>
            <a:pPr algn="just"/>
            <a:endParaRPr lang="en-IN" sz="2400" b="1" i="1" dirty="0">
              <a:latin typeface="Cambria"/>
              <a:ea typeface="Times New Roman"/>
              <a:cs typeface="Times New Roman"/>
            </a:endParaRPr>
          </a:p>
          <a:p>
            <a:pPr algn="just">
              <a:lnSpc>
                <a:spcPct val="115000"/>
              </a:lnSpc>
              <a:spcAft>
                <a:spcPts val="0"/>
              </a:spcAft>
              <a:buNone/>
            </a:pPr>
            <a:endParaRPr lang="en-IN" sz="2400" b="1" dirty="0">
              <a:solidFill>
                <a:srgbClr val="202122"/>
              </a:solidFill>
              <a:latin typeface="Calibri"/>
              <a:ea typeface="Calibri"/>
              <a:cs typeface="Arial"/>
            </a:endParaRPr>
          </a:p>
          <a:p>
            <a:pPr algn="just"/>
            <a:endParaRPr lang="en-IN" sz="2400" b="1" i="1" dirty="0">
              <a:latin typeface="Cambria"/>
              <a:ea typeface="Times New Roman"/>
              <a:cs typeface="Times New Roman"/>
            </a:endParaRPr>
          </a:p>
          <a:p>
            <a:pPr algn="just"/>
            <a:endParaRPr lang="en-IN" sz="2400" b="1" i="1" dirty="0">
              <a:latin typeface="Cambria"/>
              <a:ea typeface="Times New Roman"/>
              <a:cs typeface="Times New Roman"/>
            </a:endParaRPr>
          </a:p>
        </p:txBody>
      </p:sp>
      <p:pic>
        <p:nvPicPr>
          <p:cNvPr id="4" name="Picture 3" descr="Robot shalu india.png"/>
          <p:cNvPicPr/>
          <p:nvPr/>
        </p:nvPicPr>
        <p:blipFill>
          <a:blip r:embed="rId3" cstate="print"/>
          <a:srcRect/>
          <a:stretch>
            <a:fillRect/>
          </a:stretch>
        </p:blipFill>
        <p:spPr bwMode="auto">
          <a:xfrm>
            <a:off x="3143240" y="1643050"/>
            <a:ext cx="2214578" cy="1857388"/>
          </a:xfrm>
          <a:prstGeom prst="rect">
            <a:avLst/>
          </a:prstGeom>
          <a:noFill/>
          <a:ln w="9525">
            <a:noFill/>
            <a:miter lim="800000"/>
            <a:headEnd/>
            <a:tailEnd/>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marL="342900" lvl="0" indent="-342900" algn="just">
              <a:lnSpc>
                <a:spcPct val="115000"/>
              </a:lnSpc>
              <a:spcAft>
                <a:spcPts val="0"/>
              </a:spcAft>
              <a:buFont typeface="+mj-lt"/>
              <a:buAutoNum type="arabicPeriod"/>
            </a:pPr>
            <a:endParaRPr lang="en-US" sz="2800" dirty="0">
              <a:solidFill>
                <a:srgbClr val="000000"/>
              </a:solidFill>
              <a:latin typeface="Calibri"/>
              <a:ea typeface="Calibri"/>
              <a:cs typeface="Times New Roman"/>
            </a:endParaRPr>
          </a:p>
          <a:p>
            <a:pPr marL="342900" lvl="0" indent="-342900" algn="just">
              <a:lnSpc>
                <a:spcPct val="115000"/>
              </a:lnSpc>
              <a:spcAft>
                <a:spcPts val="0"/>
              </a:spcAft>
              <a:buFont typeface="+mj-lt"/>
              <a:buAutoNum type="arabicPeriod"/>
            </a:pPr>
            <a:r>
              <a:rPr lang="en-US" sz="2800" dirty="0">
                <a:solidFill>
                  <a:srgbClr val="000000"/>
                </a:solidFill>
                <a:latin typeface="Calibri"/>
                <a:ea typeface="Calibri"/>
                <a:cs typeface="Times New Roman"/>
              </a:rPr>
              <a:t>A robot should not injure a human being or through inaction allow a human to be harmed.</a:t>
            </a:r>
            <a:endParaRPr lang="en-IN" sz="2000" dirty="0">
              <a:latin typeface="Calibri"/>
              <a:ea typeface="Calibri"/>
              <a:cs typeface="Times New Roman"/>
            </a:endParaRPr>
          </a:p>
          <a:p>
            <a:pPr marL="342900" lvl="0" indent="-342900" algn="just">
              <a:lnSpc>
                <a:spcPct val="115000"/>
              </a:lnSpc>
              <a:spcAft>
                <a:spcPts val="0"/>
              </a:spcAft>
              <a:buFont typeface="+mj-lt"/>
              <a:buAutoNum type="arabicPeriod"/>
            </a:pPr>
            <a:r>
              <a:rPr lang="en-US" sz="2800" dirty="0">
                <a:solidFill>
                  <a:srgbClr val="000000"/>
                </a:solidFill>
                <a:latin typeface="Calibri"/>
                <a:ea typeface="Calibri"/>
                <a:cs typeface="Times New Roman"/>
              </a:rPr>
              <a:t>A robot must obey orders given by humans except when that conflicts with the first law.</a:t>
            </a:r>
            <a:endParaRPr lang="en-IN" sz="2000" dirty="0">
              <a:latin typeface="Calibri"/>
              <a:ea typeface="Calibri"/>
              <a:cs typeface="Times New Roman"/>
            </a:endParaRPr>
          </a:p>
          <a:p>
            <a:pPr marL="342900" lvl="0" indent="-342900" algn="just">
              <a:lnSpc>
                <a:spcPct val="115000"/>
              </a:lnSpc>
              <a:spcAft>
                <a:spcPts val="0"/>
              </a:spcAft>
              <a:buFont typeface="+mj-lt"/>
              <a:buAutoNum type="arabicPeriod"/>
            </a:pPr>
            <a:r>
              <a:rPr lang="en-US" sz="2800" dirty="0">
                <a:solidFill>
                  <a:srgbClr val="000000"/>
                </a:solidFill>
                <a:latin typeface="Calibri"/>
                <a:ea typeface="Calibri"/>
                <a:cs typeface="Times New Roman"/>
              </a:rPr>
              <a:t>A robot must protect its own existence unless that conflicts with the first or second law.</a:t>
            </a:r>
            <a:endParaRPr lang="en-IN" sz="2000" dirty="0">
              <a:latin typeface="Calibri"/>
              <a:ea typeface="Calibri"/>
              <a:cs typeface="Times New Roman"/>
            </a:endParaRPr>
          </a:p>
          <a:p>
            <a:pPr marL="342900" lvl="0" indent="-342900">
              <a:lnSpc>
                <a:spcPct val="115000"/>
              </a:lnSpc>
              <a:spcAft>
                <a:spcPts val="1000"/>
              </a:spcAft>
              <a:buFont typeface="Arial"/>
              <a:buChar char="•"/>
            </a:pPr>
            <a:endParaRPr lang="en-IN" sz="28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Laws of Robotics</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42844" y="714356"/>
            <a:ext cx="8858312" cy="6143644"/>
          </a:xfrm>
          <a:solidFill>
            <a:srgbClr val="CAFEE5"/>
          </a:solidFill>
          <a:ln>
            <a:solidFill>
              <a:schemeClr val="accent1"/>
            </a:solidFill>
          </a:ln>
        </p:spPr>
        <p:txBody>
          <a:bodyPr/>
          <a:lstStyle/>
          <a:p>
            <a:pPr algn="just">
              <a:lnSpc>
                <a:spcPct val="115000"/>
              </a:lnSpc>
              <a:spcAft>
                <a:spcPts val="0"/>
              </a:spcAft>
              <a:buNone/>
            </a:pPr>
            <a:r>
              <a:rPr lang="en-IN" sz="2400" b="1" dirty="0">
                <a:latin typeface="Calibri"/>
                <a:ea typeface="Calibri"/>
                <a:cs typeface="Times New Roman"/>
              </a:rPr>
              <a:t>First Generation</a:t>
            </a:r>
            <a:r>
              <a:rPr lang="en-IN" sz="2400" dirty="0">
                <a:latin typeface="Calibri"/>
                <a:ea typeface="Calibri"/>
                <a:cs typeface="Times New Roman"/>
              </a:rPr>
              <a:t>: The first generation robots are </a:t>
            </a:r>
            <a:r>
              <a:rPr lang="en-IN" sz="2400" b="1" dirty="0">
                <a:latin typeface="Calibri"/>
                <a:ea typeface="Calibri"/>
                <a:cs typeface="Times New Roman"/>
              </a:rPr>
              <a:t>repeating, non servo controlled type used for pick and place and point to point operations</a:t>
            </a:r>
            <a:r>
              <a:rPr lang="en-IN" sz="2400" dirty="0">
                <a:latin typeface="Calibri"/>
                <a:ea typeface="Calibri"/>
                <a:cs typeface="Times New Roman"/>
              </a:rPr>
              <a:t>. </a:t>
            </a:r>
          </a:p>
          <a:p>
            <a:pPr algn="just">
              <a:lnSpc>
                <a:spcPct val="115000"/>
              </a:lnSpc>
              <a:spcAft>
                <a:spcPts val="0"/>
              </a:spcAft>
            </a:pPr>
            <a:r>
              <a:rPr lang="en-IN" sz="2400" dirty="0">
                <a:latin typeface="Calibri"/>
                <a:ea typeface="Calibri"/>
                <a:cs typeface="Times New Roman"/>
              </a:rPr>
              <a:t>The technology for these is fully developed and at present about 80% robots in use in industry is of this kind. It is predicted that these will continue to be in use for a long time.</a:t>
            </a:r>
          </a:p>
          <a:p>
            <a:pPr marL="0" indent="0" algn="just">
              <a:lnSpc>
                <a:spcPct val="115000"/>
              </a:lnSpc>
              <a:spcAft>
                <a:spcPts val="0"/>
              </a:spcAft>
              <a:buNone/>
            </a:pPr>
            <a:endParaRPr lang="en-IN" sz="1800" dirty="0">
              <a:latin typeface="Calibri"/>
              <a:ea typeface="Calibri"/>
              <a:cs typeface="Times New Roman"/>
            </a:endParaRPr>
          </a:p>
          <a:p>
            <a:pPr algn="just">
              <a:lnSpc>
                <a:spcPct val="115000"/>
              </a:lnSpc>
              <a:spcAft>
                <a:spcPts val="0"/>
              </a:spcAft>
              <a:buNone/>
            </a:pPr>
            <a:r>
              <a:rPr lang="en-IN" sz="2400" b="1" dirty="0">
                <a:latin typeface="Calibri"/>
                <a:ea typeface="Calibri"/>
                <a:cs typeface="Times New Roman"/>
              </a:rPr>
              <a:t>Second Generation:</a:t>
            </a:r>
            <a:r>
              <a:rPr lang="en-IN" sz="2400" dirty="0">
                <a:latin typeface="Calibri"/>
                <a:ea typeface="Calibri"/>
                <a:cs typeface="Times New Roman"/>
              </a:rPr>
              <a:t> The </a:t>
            </a:r>
            <a:r>
              <a:rPr lang="en-IN" sz="2400" b="1" dirty="0">
                <a:latin typeface="Calibri"/>
                <a:ea typeface="Calibri"/>
                <a:cs typeface="Times New Roman"/>
              </a:rPr>
              <a:t>addition of sensing devices </a:t>
            </a:r>
            <a:r>
              <a:rPr lang="en-IN" sz="2400" dirty="0">
                <a:latin typeface="Calibri"/>
                <a:ea typeface="Calibri"/>
                <a:cs typeface="Times New Roman"/>
              </a:rPr>
              <a:t>and enabling the robot to alter its movements in </a:t>
            </a:r>
            <a:r>
              <a:rPr lang="en-IN" sz="2400" b="1" dirty="0">
                <a:latin typeface="Calibri"/>
                <a:ea typeface="Calibri"/>
                <a:cs typeface="Times New Roman"/>
              </a:rPr>
              <a:t>response to sensory feedback </a:t>
            </a:r>
            <a:r>
              <a:rPr lang="en-IN" sz="2400" dirty="0">
                <a:latin typeface="Calibri"/>
                <a:ea typeface="Calibri"/>
                <a:cs typeface="Times New Roman"/>
              </a:rPr>
              <a:t>marked the second generation.</a:t>
            </a:r>
          </a:p>
          <a:p>
            <a:pPr algn="just">
              <a:lnSpc>
                <a:spcPct val="115000"/>
              </a:lnSpc>
              <a:spcAft>
                <a:spcPts val="0"/>
              </a:spcAft>
            </a:pPr>
            <a:r>
              <a:rPr lang="en-IN" sz="2400" dirty="0">
                <a:latin typeface="Calibri"/>
                <a:ea typeface="Calibri"/>
                <a:cs typeface="Times New Roman"/>
              </a:rPr>
              <a:t> These robots exhibit path control capabilities.</a:t>
            </a:r>
            <a:endParaRPr lang="en-IN" sz="1800" dirty="0">
              <a:latin typeface="Calibri"/>
              <a:ea typeface="Calibri"/>
              <a:cs typeface="Times New Roman"/>
            </a:endParaRPr>
          </a:p>
          <a:p>
            <a:pPr marL="342900" lvl="0" indent="-342900" algn="just">
              <a:lnSpc>
                <a:spcPct val="115000"/>
              </a:lnSpc>
              <a:spcAft>
                <a:spcPts val="0"/>
              </a:spcAft>
              <a:buFont typeface="+mj-lt"/>
              <a:buAutoNum type="arabicPeriod"/>
            </a:pPr>
            <a:endParaRPr lang="en-US" sz="2400" dirty="0">
              <a:solidFill>
                <a:srgbClr val="000000"/>
              </a:solidFill>
              <a:latin typeface="Calibri"/>
              <a:ea typeface="Calibri"/>
              <a:cs typeface="Times New Roman"/>
            </a:endParaRPr>
          </a:p>
          <a:p>
            <a:pPr marL="342900" lvl="0" indent="-342900" algn="just">
              <a:lnSpc>
                <a:spcPct val="115000"/>
              </a:lnSpc>
              <a:spcAft>
                <a:spcPts val="1000"/>
              </a:spcAft>
              <a:buFont typeface="Arial"/>
              <a:buChar char="•"/>
            </a:pPr>
            <a:endParaRPr lang="en-IN" sz="2400" dirty="0">
              <a:latin typeface="Times New Roman"/>
              <a:ea typeface="Times New Roman"/>
            </a:endParaRPr>
          </a:p>
        </p:txBody>
      </p:sp>
      <p:sp>
        <p:nvSpPr>
          <p:cNvPr id="5"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Generations of Robot</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714356"/>
            <a:ext cx="9144000" cy="5929354"/>
          </a:xfrm>
          <a:solidFill>
            <a:srgbClr val="CAFEE5"/>
          </a:solidFill>
          <a:ln>
            <a:solidFill>
              <a:schemeClr val="accent1"/>
            </a:solidFill>
          </a:ln>
        </p:spPr>
        <p:txBody>
          <a:bodyPr/>
          <a:lstStyle/>
          <a:p>
            <a:pPr algn="just">
              <a:lnSpc>
                <a:spcPct val="115000"/>
              </a:lnSpc>
              <a:spcAft>
                <a:spcPts val="0"/>
              </a:spcAft>
              <a:buNone/>
            </a:pPr>
            <a:r>
              <a:rPr lang="en-IN" sz="2400" b="1" dirty="0">
                <a:latin typeface="Calibri"/>
                <a:ea typeface="Calibri"/>
                <a:cs typeface="Times New Roman"/>
              </a:rPr>
              <a:t>Third Generation:</a:t>
            </a:r>
            <a:r>
              <a:rPr lang="en-IN" sz="2400" dirty="0">
                <a:latin typeface="Calibri"/>
                <a:ea typeface="Calibri"/>
                <a:cs typeface="Times New Roman"/>
              </a:rPr>
              <a:t> The third generation is marked with </a:t>
            </a:r>
            <a:r>
              <a:rPr lang="en-IN" sz="2400" b="1" dirty="0">
                <a:latin typeface="Calibri"/>
                <a:ea typeface="Calibri"/>
                <a:cs typeface="Times New Roman"/>
              </a:rPr>
              <a:t>robots having human-like intelligence</a:t>
            </a:r>
            <a:r>
              <a:rPr lang="en-IN" sz="2400" dirty="0">
                <a:latin typeface="Calibri"/>
                <a:ea typeface="Calibri"/>
                <a:cs typeface="Times New Roman"/>
              </a:rPr>
              <a:t>. The growth in computers led to high-speed processing of information and, thus robots also acquired </a:t>
            </a:r>
            <a:r>
              <a:rPr lang="en-IN" sz="2400" b="1" dirty="0">
                <a:latin typeface="Calibri"/>
                <a:ea typeface="Calibri"/>
                <a:cs typeface="Times New Roman"/>
              </a:rPr>
              <a:t>artificial intelligence, self-learning and conclusion-drawing capabilities</a:t>
            </a:r>
            <a:r>
              <a:rPr lang="en-IN" sz="2400" dirty="0">
                <a:latin typeface="Calibri"/>
                <a:ea typeface="Calibri"/>
                <a:cs typeface="Times New Roman"/>
              </a:rPr>
              <a:t> by past experiences.</a:t>
            </a:r>
          </a:p>
          <a:p>
            <a:pPr algn="just">
              <a:lnSpc>
                <a:spcPct val="115000"/>
              </a:lnSpc>
              <a:spcAft>
                <a:spcPts val="0"/>
              </a:spcAft>
            </a:pPr>
            <a:r>
              <a:rPr lang="en-IN" sz="2400" dirty="0">
                <a:latin typeface="Calibri"/>
                <a:ea typeface="Calibri"/>
                <a:cs typeface="Times New Roman"/>
              </a:rPr>
              <a:t> </a:t>
            </a:r>
            <a:r>
              <a:rPr lang="en-IN" sz="2400" b="1" dirty="0">
                <a:latin typeface="Calibri"/>
                <a:ea typeface="Calibri"/>
                <a:cs typeface="Times New Roman"/>
              </a:rPr>
              <a:t>Online computations and control, artificial vision and active force interaction with the environment </a:t>
            </a:r>
            <a:r>
              <a:rPr lang="en-IN" sz="2400" dirty="0">
                <a:latin typeface="Calibri"/>
                <a:ea typeface="Calibri"/>
                <a:cs typeface="Times New Roman"/>
              </a:rPr>
              <a:t>are the significant characteristics of these robots.</a:t>
            </a:r>
          </a:p>
          <a:p>
            <a:pPr algn="just">
              <a:lnSpc>
                <a:spcPct val="115000"/>
              </a:lnSpc>
              <a:spcAft>
                <a:spcPts val="0"/>
              </a:spcAft>
              <a:buNone/>
            </a:pPr>
            <a:r>
              <a:rPr lang="en-IN" sz="2400" b="1" dirty="0">
                <a:latin typeface="Calibri"/>
                <a:ea typeface="Calibri"/>
                <a:cs typeface="Times New Roman"/>
              </a:rPr>
              <a:t>Fourth Generation:</a:t>
            </a:r>
            <a:r>
              <a:rPr lang="en-IN" sz="2400" dirty="0">
                <a:latin typeface="Calibri"/>
                <a:ea typeface="Calibri"/>
                <a:cs typeface="Times New Roman"/>
              </a:rPr>
              <a:t> The f</a:t>
            </a:r>
            <a:r>
              <a:rPr lang="en-IN" sz="2400" dirty="0">
                <a:latin typeface="Calibri"/>
                <a:ea typeface="Calibri"/>
                <a:cs typeface="Helvetica"/>
              </a:rPr>
              <a:t>ourth-generation robots are considered the robots of the future. These </a:t>
            </a:r>
            <a:r>
              <a:rPr lang="en-IN" sz="2400" b="1" dirty="0">
                <a:latin typeface="Calibri"/>
                <a:ea typeface="Calibri"/>
                <a:cs typeface="Helvetica"/>
              </a:rPr>
              <a:t>robots are called androids or humanoids, or automata with human features </a:t>
            </a:r>
            <a:r>
              <a:rPr lang="en-IN" sz="2400" dirty="0">
                <a:latin typeface="Calibri"/>
                <a:ea typeface="Calibri"/>
                <a:cs typeface="Helvetica"/>
              </a:rPr>
              <a:t>that mimic human actions and functions and may be capable of producing their own clones.</a:t>
            </a:r>
          </a:p>
          <a:p>
            <a:pPr algn="just">
              <a:lnSpc>
                <a:spcPct val="115000"/>
              </a:lnSpc>
              <a:spcAft>
                <a:spcPts val="0"/>
              </a:spcAft>
            </a:pPr>
            <a:r>
              <a:rPr lang="en-IN" sz="2400" dirty="0">
                <a:latin typeface="Calibri"/>
                <a:ea typeface="Calibri"/>
                <a:cs typeface="Helvetica"/>
              </a:rPr>
              <a:t> </a:t>
            </a:r>
            <a:r>
              <a:rPr lang="en-IN" sz="2400" b="1" dirty="0">
                <a:latin typeface="Calibri"/>
                <a:ea typeface="Calibri"/>
                <a:cs typeface="Helvetica"/>
              </a:rPr>
              <a:t>This might provide for fifth and higher generation robots</a:t>
            </a:r>
            <a:r>
              <a:rPr lang="en-IN" sz="2400" dirty="0">
                <a:latin typeface="Calibri"/>
                <a:ea typeface="Calibri"/>
                <a:cs typeface="Helvetica"/>
              </a:rPr>
              <a:t>.</a:t>
            </a:r>
            <a:endParaRPr lang="en-IN" sz="2400"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0" y="1000108"/>
            <a:ext cx="9144000" cy="5309212"/>
          </a:xfrm>
          <a:prstGeom prst="rect">
            <a:avLst/>
          </a:prstGeom>
          <a:noFill/>
          <a:ln w="9525">
            <a:noFill/>
            <a:miter lim="800000"/>
            <a:headEnd/>
            <a:tailEnd/>
          </a:ln>
        </p:spPr>
      </p:pic>
      <p:sp>
        <p:nvSpPr>
          <p:cNvPr id="3" name="Title 2">
            <a:extLst>
              <a:ext uri="{FF2B5EF4-FFF2-40B4-BE49-F238E27FC236}">
                <a16:creationId xmlns:a16="http://schemas.microsoft.com/office/drawing/2014/main" id="{5748C5EE-21E5-16D4-F685-2E526CE6E4E9}"/>
              </a:ext>
            </a:extLst>
          </p:cNvPr>
          <p:cNvSpPr>
            <a:spLocks noGrp="1"/>
          </p:cNvSpPr>
          <p:nvPr>
            <p:ph type="title"/>
          </p:nvPr>
        </p:nvSpPr>
        <p:spPr>
          <a:xfrm>
            <a:off x="914400" y="274638"/>
            <a:ext cx="7772400" cy="562074"/>
          </a:xfrm>
        </p:spPr>
        <p:txBody>
          <a:bodyPr/>
          <a:lstStyle/>
          <a:p>
            <a:r>
              <a:rPr lang="en-IN" sz="3200" b="1" dirty="0">
                <a:solidFill>
                  <a:srgbClr val="00B050"/>
                </a:solidFill>
              </a:rPr>
              <a:t>Generations of Robot:</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85720" y="214290"/>
            <a:ext cx="8643998" cy="6357982"/>
          </a:xfrm>
          <a:solidFill>
            <a:srgbClr val="CAFEE5"/>
          </a:solidFill>
        </p:spPr>
        <p:txBody>
          <a:bodyPr/>
          <a:lstStyle/>
          <a:p>
            <a:pPr algn="just">
              <a:lnSpc>
                <a:spcPct val="115000"/>
              </a:lnSpc>
              <a:spcAft>
                <a:spcPts val="0"/>
              </a:spcAft>
              <a:buNone/>
            </a:pPr>
            <a:r>
              <a:rPr lang="en-IN" b="1" dirty="0">
                <a:solidFill>
                  <a:srgbClr val="000000"/>
                </a:solidFill>
                <a:latin typeface="Calibri"/>
                <a:ea typeface="Calibri"/>
                <a:cs typeface="Calibri"/>
              </a:rPr>
              <a:t>The following are things robots do better than humans: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Automate manual or repetitive activities in corporate or industrial settings.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Work in unpredictable or hazardous environments to spot hazards like gas leaks.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Process and deliver reports for enterprise security.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Deliver online orders, room service and even food packets during emergencies.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Assist during surgeries. </a:t>
            </a:r>
            <a:endParaRPr lang="en-IN" dirty="0">
              <a:latin typeface="Calibri"/>
              <a:ea typeface="Calibri"/>
              <a:cs typeface="Times New Roman"/>
            </a:endParaRPr>
          </a:p>
          <a:p>
            <a:pPr algn="just">
              <a:lnSpc>
                <a:spcPct val="115000"/>
              </a:lnSpc>
              <a:spcAft>
                <a:spcPts val="0"/>
              </a:spcAft>
            </a:pPr>
            <a:r>
              <a:rPr lang="en-IN" dirty="0">
                <a:solidFill>
                  <a:srgbClr val="000000"/>
                </a:solidFill>
                <a:latin typeface="Calibri"/>
                <a:ea typeface="Calibri"/>
                <a:cs typeface="Calibri"/>
              </a:rPr>
              <a:t>Robots can also make music, monitor shorelines for dangerous predators, help with search and rescue.</a:t>
            </a:r>
            <a:endParaRPr lang="en-IN" dirty="0">
              <a:latin typeface="Calibri"/>
              <a:ea typeface="Calibri"/>
              <a:cs typeface="Times New Roman"/>
            </a:endParaRPr>
          </a:p>
          <a:p>
            <a:pPr algn="just">
              <a:lnSpc>
                <a:spcPct val="115000"/>
              </a:lnSpc>
              <a:spcAft>
                <a:spcPts val="0"/>
              </a:spcAft>
            </a:pPr>
            <a:endParaRPr lang="en-IN" sz="2000" dirty="0">
              <a:latin typeface="Calibri"/>
              <a:ea typeface="Calibri"/>
              <a:cs typeface="Times New Roman"/>
            </a:endParaRPr>
          </a:p>
          <a:p>
            <a:pPr algn="just"/>
            <a:endParaRPr lang="en-IN"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714356"/>
            <a:ext cx="9144000" cy="6143644"/>
          </a:xfrm>
          <a:solidFill>
            <a:srgbClr val="CAFEE5"/>
          </a:solidFill>
          <a:ln>
            <a:solidFill>
              <a:schemeClr val="accent1"/>
            </a:solidFill>
          </a:ln>
        </p:spPr>
        <p:txBody>
          <a:bodyPr/>
          <a:lstStyle/>
          <a:p>
            <a:pPr algn="just">
              <a:lnSpc>
                <a:spcPct val="115000"/>
              </a:lnSpc>
              <a:spcAft>
                <a:spcPts val="0"/>
              </a:spcAft>
              <a:buNone/>
            </a:pPr>
            <a:r>
              <a:rPr lang="en-IN" sz="2400" dirty="0">
                <a:solidFill>
                  <a:srgbClr val="000000"/>
                </a:solidFill>
                <a:latin typeface="Calibri"/>
                <a:ea typeface="Calibri"/>
                <a:cs typeface="Calibri"/>
              </a:rPr>
              <a:t>There are as many different types of robots as there are tasks. </a:t>
            </a:r>
            <a:endParaRPr lang="en-IN" sz="2400" dirty="0">
              <a:latin typeface="Calibri"/>
              <a:ea typeface="Calibri"/>
              <a:cs typeface="Times New Roman"/>
            </a:endParaRPr>
          </a:p>
          <a:p>
            <a:pPr marL="514350" indent="-514350" algn="just">
              <a:spcBef>
                <a:spcPts val="0"/>
              </a:spcBef>
              <a:spcAft>
                <a:spcPts val="0"/>
              </a:spcAft>
              <a:buNone/>
            </a:pPr>
            <a:r>
              <a:rPr lang="en-IN" sz="2400" b="1" dirty="0">
                <a:solidFill>
                  <a:srgbClr val="000000"/>
                </a:solidFill>
                <a:latin typeface="Calibri"/>
                <a:ea typeface="Calibri"/>
                <a:cs typeface="Calibri"/>
              </a:rPr>
              <a:t>1. Androids: </a:t>
            </a:r>
            <a:r>
              <a:rPr lang="en-IN" sz="2400" dirty="0">
                <a:latin typeface="Calibri"/>
                <a:ea typeface="Calibri"/>
                <a:cs typeface="Times New Roman"/>
              </a:rPr>
              <a:t>Androids are robots that resemble humans. They are often mobile, moving around on wheels or a track drive.</a:t>
            </a:r>
          </a:p>
          <a:p>
            <a:pPr marL="514350" indent="-514350" algn="just">
              <a:spcBef>
                <a:spcPts val="0"/>
              </a:spcBef>
              <a:spcAft>
                <a:spcPts val="0"/>
              </a:spcAft>
            </a:pPr>
            <a:r>
              <a:rPr lang="en-IN" sz="2400" dirty="0">
                <a:latin typeface="Calibri"/>
                <a:ea typeface="Calibri"/>
                <a:cs typeface="Times New Roman"/>
              </a:rPr>
              <a:t>These humanoid robots are used in areas such as care giving and personal assistance, search and rescue, space exploration and research, entertainment and education, public relations and healthcare, and manufacturing.</a:t>
            </a:r>
          </a:p>
          <a:p>
            <a:pPr marL="342900" lvl="0" indent="-342900" algn="just">
              <a:lnSpc>
                <a:spcPct val="115000"/>
              </a:lnSpc>
              <a:spcAft>
                <a:spcPts val="1000"/>
              </a:spcAft>
              <a:buFont typeface="Arial"/>
              <a:buChar char="•"/>
            </a:pPr>
            <a:endParaRPr lang="en-IN" sz="2400" dirty="0">
              <a:latin typeface="Times New Roman"/>
              <a:ea typeface="Times New Roman"/>
            </a:endParaRPr>
          </a:p>
          <a:p>
            <a:pPr marL="342900" lvl="0" indent="-342900" algn="just">
              <a:lnSpc>
                <a:spcPct val="115000"/>
              </a:lnSpc>
              <a:spcAft>
                <a:spcPts val="1000"/>
              </a:spcAft>
              <a:buFont typeface="Arial"/>
              <a:buChar char="•"/>
            </a:pPr>
            <a:endParaRPr lang="en-IN" sz="2400" dirty="0">
              <a:latin typeface="Times New Roman"/>
              <a:ea typeface="Times New Roman"/>
            </a:endParaRPr>
          </a:p>
          <a:p>
            <a:pPr algn="just">
              <a:lnSpc>
                <a:spcPct val="115000"/>
              </a:lnSpc>
              <a:spcAft>
                <a:spcPts val="0"/>
              </a:spcAft>
              <a:buNone/>
            </a:pPr>
            <a:r>
              <a:rPr lang="en-IN" sz="2400" b="1" dirty="0">
                <a:latin typeface="Calibri"/>
                <a:ea typeface="Calibri"/>
                <a:cs typeface="Times New Roman"/>
              </a:rPr>
              <a:t>2. </a:t>
            </a:r>
            <a:r>
              <a:rPr lang="en-IN" sz="2400" b="1" dirty="0" err="1">
                <a:latin typeface="Calibri"/>
                <a:ea typeface="Calibri"/>
                <a:cs typeface="Times New Roman"/>
              </a:rPr>
              <a:t>Telerobots</a:t>
            </a:r>
            <a:endParaRPr lang="en-IN" sz="2400" dirty="0">
              <a:latin typeface="Calibri"/>
              <a:ea typeface="Calibri"/>
              <a:cs typeface="Times New Roman"/>
            </a:endParaRPr>
          </a:p>
          <a:p>
            <a:pPr algn="just">
              <a:buNone/>
            </a:pPr>
            <a:r>
              <a:rPr lang="en-IN" sz="2400" dirty="0">
                <a:latin typeface="Calibri"/>
                <a:ea typeface="Calibri"/>
                <a:cs typeface="Times New Roman"/>
              </a:rPr>
              <a:t>	</a:t>
            </a:r>
            <a:r>
              <a:rPr lang="en-IN" sz="2400" dirty="0" err="1">
                <a:latin typeface="Calibri"/>
                <a:ea typeface="Calibri"/>
                <a:cs typeface="Times New Roman"/>
              </a:rPr>
              <a:t>Telerobots</a:t>
            </a:r>
            <a:r>
              <a:rPr lang="en-IN" sz="2400" dirty="0">
                <a:latin typeface="Calibri"/>
                <a:ea typeface="Calibri"/>
                <a:cs typeface="Times New Roman"/>
              </a:rPr>
              <a:t> are </a:t>
            </a:r>
            <a:r>
              <a:rPr lang="en-IN" sz="2400" dirty="0">
                <a:solidFill>
                  <a:srgbClr val="202122"/>
                </a:solidFill>
                <a:latin typeface="Calibri"/>
                <a:ea typeface="Calibri"/>
                <a:cs typeface="Arial"/>
              </a:rPr>
              <a:t>semi-autonomous robots controlled from a distance, chiefly using </a:t>
            </a:r>
            <a:r>
              <a:rPr lang="en-IN" sz="2400" dirty="0">
                <a:latin typeface="Calibri"/>
                <a:ea typeface="Calibri"/>
                <a:cs typeface="Arial"/>
              </a:rPr>
              <a:t>television</a:t>
            </a:r>
            <a:r>
              <a:rPr lang="en-IN" sz="2400" dirty="0">
                <a:solidFill>
                  <a:srgbClr val="202122"/>
                </a:solidFill>
                <a:latin typeface="Calibri"/>
                <a:ea typeface="Calibri"/>
                <a:cs typeface="Arial"/>
              </a:rPr>
              <a:t>, </a:t>
            </a:r>
            <a:r>
              <a:rPr lang="en-IN" sz="2400" dirty="0">
                <a:latin typeface="Calibri"/>
                <a:ea typeface="Calibri"/>
                <a:cs typeface="Arial"/>
              </a:rPr>
              <a:t>wireless networks </a:t>
            </a:r>
            <a:r>
              <a:rPr lang="en-IN" sz="2400" dirty="0">
                <a:solidFill>
                  <a:srgbClr val="202122"/>
                </a:solidFill>
                <a:latin typeface="Calibri"/>
                <a:ea typeface="Calibri"/>
                <a:cs typeface="Arial"/>
              </a:rPr>
              <a:t>connections.</a:t>
            </a:r>
          </a:p>
          <a:p>
            <a:pPr algn="just"/>
            <a:r>
              <a:rPr lang="en-IN" sz="2400" dirty="0">
                <a:solidFill>
                  <a:srgbClr val="202122"/>
                </a:solidFill>
                <a:latin typeface="Calibri"/>
                <a:ea typeface="Calibri"/>
                <a:cs typeface="Arial"/>
              </a:rPr>
              <a:t>It is a combination of two major types, which are </a:t>
            </a:r>
            <a:r>
              <a:rPr lang="en-IN" sz="2400" b="1" dirty="0" err="1">
                <a:solidFill>
                  <a:srgbClr val="202122"/>
                </a:solidFill>
                <a:latin typeface="Calibri"/>
                <a:ea typeface="Calibri"/>
                <a:cs typeface="Arial"/>
              </a:rPr>
              <a:t>teleoperator</a:t>
            </a:r>
            <a:r>
              <a:rPr lang="en-IN" sz="2400" dirty="0">
                <a:solidFill>
                  <a:srgbClr val="202122"/>
                </a:solidFill>
                <a:latin typeface="Calibri"/>
                <a:ea typeface="Calibri"/>
                <a:cs typeface="Arial"/>
              </a:rPr>
              <a:t> and </a:t>
            </a:r>
            <a:r>
              <a:rPr lang="en-IN" sz="2400" b="1" dirty="0" err="1">
                <a:solidFill>
                  <a:srgbClr val="202122"/>
                </a:solidFill>
                <a:latin typeface="Calibri"/>
                <a:ea typeface="Calibri"/>
                <a:cs typeface="Arial"/>
              </a:rPr>
              <a:t>telepresence</a:t>
            </a:r>
            <a:r>
              <a:rPr lang="en-IN" sz="2400" dirty="0">
                <a:solidFill>
                  <a:srgbClr val="202122"/>
                </a:solidFill>
                <a:latin typeface="Calibri"/>
                <a:ea typeface="Calibri"/>
                <a:cs typeface="Arial"/>
              </a:rPr>
              <a:t> robot.</a:t>
            </a:r>
            <a:endParaRPr lang="en-IN" sz="2400" dirty="0">
              <a:latin typeface="Calibri"/>
              <a:ea typeface="Calibri"/>
              <a:cs typeface="Times New Roman"/>
            </a:endParaRPr>
          </a:p>
          <a:p>
            <a:pPr algn="just">
              <a:buNone/>
            </a:pPr>
            <a:endParaRPr lang="en-IN" sz="2400" dirty="0">
              <a:latin typeface="Times New Roman"/>
              <a:ea typeface="Times New Roman"/>
            </a:endParaRPr>
          </a:p>
          <a:p>
            <a:pPr marL="342900" lvl="0" indent="-342900" algn="just">
              <a:lnSpc>
                <a:spcPct val="115000"/>
              </a:lnSpc>
              <a:spcAft>
                <a:spcPts val="1000"/>
              </a:spcAft>
              <a:buFont typeface="Arial"/>
              <a:buChar char="•"/>
            </a:pPr>
            <a:endParaRPr lang="en-IN" sz="24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Different Types of robots </a:t>
            </a:r>
            <a:endParaRPr lang="en-IN" sz="3200" dirty="0"/>
          </a:p>
        </p:txBody>
      </p:sp>
      <p:pic>
        <p:nvPicPr>
          <p:cNvPr id="4" name="Picture 3" descr="robots and androids for Sale OFF 60%"/>
          <p:cNvPicPr/>
          <p:nvPr/>
        </p:nvPicPr>
        <p:blipFill>
          <a:blip r:embed="rId2"/>
          <a:srcRect/>
          <a:stretch>
            <a:fillRect/>
          </a:stretch>
        </p:blipFill>
        <p:spPr bwMode="auto">
          <a:xfrm flipH="1">
            <a:off x="5715008" y="3071810"/>
            <a:ext cx="1857388" cy="214314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642918"/>
            <a:ext cx="9144000" cy="6215082"/>
          </a:xfrm>
          <a:solidFill>
            <a:srgbClr val="CAFEE5"/>
          </a:solidFill>
          <a:ln>
            <a:solidFill>
              <a:schemeClr val="accent1"/>
            </a:solidFill>
          </a:ln>
        </p:spPr>
        <p:txBody>
          <a:bodyPr/>
          <a:lstStyle/>
          <a:p>
            <a:pPr algn="just">
              <a:lnSpc>
                <a:spcPct val="115000"/>
              </a:lnSpc>
              <a:spcAft>
                <a:spcPts val="0"/>
              </a:spcAft>
            </a:pPr>
            <a:r>
              <a:rPr lang="en-IN" sz="2400" dirty="0">
                <a:solidFill>
                  <a:srgbClr val="202122"/>
                </a:solidFill>
                <a:latin typeface="Calibri"/>
                <a:ea typeface="Calibri"/>
                <a:cs typeface="Arial"/>
              </a:rPr>
              <a:t>A </a:t>
            </a:r>
            <a:r>
              <a:rPr lang="en-IN" sz="2400" b="1" dirty="0" err="1">
                <a:solidFill>
                  <a:srgbClr val="202122"/>
                </a:solidFill>
                <a:latin typeface="Calibri"/>
                <a:ea typeface="Calibri"/>
                <a:cs typeface="Arial"/>
              </a:rPr>
              <a:t>telemanipulator</a:t>
            </a:r>
            <a:r>
              <a:rPr lang="en-IN" sz="2400" dirty="0">
                <a:solidFill>
                  <a:srgbClr val="202122"/>
                </a:solidFill>
                <a:latin typeface="Calibri"/>
                <a:ea typeface="Calibri"/>
                <a:cs typeface="Arial"/>
              </a:rPr>
              <a:t> (or </a:t>
            </a:r>
            <a:r>
              <a:rPr lang="en-IN" sz="2400" b="1" dirty="0" err="1">
                <a:solidFill>
                  <a:srgbClr val="202122"/>
                </a:solidFill>
                <a:latin typeface="Calibri"/>
                <a:ea typeface="Calibri"/>
                <a:cs typeface="Arial"/>
              </a:rPr>
              <a:t>teleoperator</a:t>
            </a:r>
            <a:r>
              <a:rPr lang="en-IN" sz="2400" dirty="0">
                <a:solidFill>
                  <a:srgbClr val="202122"/>
                </a:solidFill>
                <a:latin typeface="Calibri"/>
                <a:ea typeface="Calibri"/>
                <a:cs typeface="Arial"/>
              </a:rPr>
              <a:t>) is a </a:t>
            </a:r>
            <a:r>
              <a:rPr lang="en-IN" sz="2400" b="1" dirty="0">
                <a:solidFill>
                  <a:srgbClr val="202122"/>
                </a:solidFill>
                <a:latin typeface="Calibri"/>
                <a:ea typeface="Calibri"/>
                <a:cs typeface="Arial"/>
              </a:rPr>
              <a:t>remotely controlled device</a:t>
            </a:r>
            <a:r>
              <a:rPr lang="en-IN" sz="2400" dirty="0">
                <a:solidFill>
                  <a:srgbClr val="202122"/>
                </a:solidFill>
                <a:latin typeface="Calibri"/>
                <a:ea typeface="Calibri"/>
                <a:cs typeface="Arial"/>
              </a:rPr>
              <a:t>, usually encountered in research, academic and technical environments.</a:t>
            </a:r>
            <a:r>
              <a:rPr lang="en-IN" dirty="0">
                <a:solidFill>
                  <a:srgbClr val="202122"/>
                </a:solidFill>
                <a:latin typeface="Calibri"/>
                <a:ea typeface="Calibri"/>
                <a:cs typeface="Arial"/>
              </a:rPr>
              <a:t> </a:t>
            </a:r>
          </a:p>
          <a:p>
            <a:pPr algn="just">
              <a:lnSpc>
                <a:spcPct val="115000"/>
              </a:lnSpc>
              <a:spcAft>
                <a:spcPts val="0"/>
              </a:spcAft>
            </a:pPr>
            <a:r>
              <a:rPr lang="en-IN" sz="2400" dirty="0">
                <a:latin typeface="Calibri"/>
                <a:ea typeface="Calibri"/>
                <a:cs typeface="Times New Roman"/>
              </a:rPr>
              <a:t>A </a:t>
            </a:r>
            <a:r>
              <a:rPr lang="en-IN" sz="2400" b="1" dirty="0" err="1">
                <a:latin typeface="Calibri"/>
                <a:ea typeface="Calibri"/>
                <a:cs typeface="Times New Roman"/>
              </a:rPr>
              <a:t>telepresence</a:t>
            </a:r>
            <a:r>
              <a:rPr lang="en-IN" sz="2400" b="1" dirty="0">
                <a:latin typeface="Calibri"/>
                <a:ea typeface="Calibri"/>
                <a:cs typeface="Times New Roman"/>
              </a:rPr>
              <a:t> </a:t>
            </a:r>
            <a:r>
              <a:rPr lang="en-IN" sz="2400" dirty="0">
                <a:latin typeface="Calibri"/>
                <a:ea typeface="Calibri"/>
                <a:cs typeface="Times New Roman"/>
              </a:rPr>
              <a:t>robot simulates the experience and some capabilities of being physically present at a location. It </a:t>
            </a:r>
            <a:r>
              <a:rPr lang="en-IN" sz="2400" b="1" dirty="0">
                <a:latin typeface="Calibri"/>
                <a:ea typeface="Calibri"/>
                <a:cs typeface="Times New Roman"/>
              </a:rPr>
              <a:t>combines remote monitoring and control via telemetry </a:t>
            </a:r>
            <a:r>
              <a:rPr lang="en-IN" sz="2400" dirty="0">
                <a:latin typeface="Calibri"/>
                <a:ea typeface="Calibri"/>
                <a:cs typeface="Times New Roman"/>
              </a:rPr>
              <a:t>sent over radio wires or optical </a:t>
            </a:r>
            <a:r>
              <a:rPr lang="en-IN" sz="2400" dirty="0" err="1">
                <a:latin typeface="Calibri"/>
                <a:ea typeface="Calibri"/>
                <a:cs typeface="Times New Roman"/>
              </a:rPr>
              <a:t>fibers</a:t>
            </a:r>
            <a:r>
              <a:rPr lang="en-IN" sz="2400" dirty="0">
                <a:latin typeface="Calibri"/>
                <a:ea typeface="Calibri"/>
                <a:cs typeface="Times New Roman"/>
              </a:rPr>
              <a:t>, and enables remote business consultations, healthcare, home monitoring, childcare and more.</a:t>
            </a:r>
          </a:p>
          <a:p>
            <a:pPr algn="just">
              <a:lnSpc>
                <a:spcPct val="115000"/>
              </a:lnSpc>
              <a:spcAft>
                <a:spcPts val="0"/>
              </a:spcAft>
            </a:pPr>
            <a:endParaRPr lang="en-IN"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a:p>
            <a:pPr marL="342900" lvl="0" indent="-342900" algn="just">
              <a:lnSpc>
                <a:spcPct val="115000"/>
              </a:lnSpc>
              <a:spcAft>
                <a:spcPts val="1000"/>
              </a:spcAft>
              <a:buNone/>
            </a:pPr>
            <a:r>
              <a:rPr lang="en-IN" sz="1600" dirty="0">
                <a:solidFill>
                  <a:srgbClr val="202122"/>
                </a:solidFill>
                <a:latin typeface="Calibri"/>
                <a:ea typeface="Calibri"/>
                <a:cs typeface="Arial"/>
              </a:rPr>
              <a:t>	</a:t>
            </a:r>
          </a:p>
          <a:p>
            <a:pPr marL="342900" lvl="0" indent="-342900" algn="just">
              <a:lnSpc>
                <a:spcPct val="115000"/>
              </a:lnSpc>
              <a:spcAft>
                <a:spcPts val="1000"/>
              </a:spcAft>
              <a:buNone/>
            </a:pPr>
            <a:endParaRPr lang="en-IN" sz="1600" dirty="0">
              <a:solidFill>
                <a:srgbClr val="202122"/>
              </a:solidFill>
              <a:latin typeface="Calibri"/>
              <a:ea typeface="Calibri"/>
              <a:cs typeface="Arial"/>
            </a:endParaRPr>
          </a:p>
          <a:p>
            <a:pPr marL="342900" lvl="0" indent="-342900" algn="just">
              <a:lnSpc>
                <a:spcPct val="115000"/>
              </a:lnSpc>
              <a:spcAft>
                <a:spcPts val="1000"/>
              </a:spcAft>
              <a:buNone/>
            </a:pPr>
            <a:r>
              <a:rPr lang="en-IN" sz="1600" dirty="0">
                <a:solidFill>
                  <a:srgbClr val="202122"/>
                </a:solidFill>
                <a:latin typeface="Calibri"/>
                <a:ea typeface="Calibri"/>
                <a:cs typeface="Arial"/>
              </a:rPr>
              <a:t>		</a:t>
            </a:r>
            <a:r>
              <a:rPr lang="en-IN" sz="1600" dirty="0" err="1">
                <a:solidFill>
                  <a:srgbClr val="202122"/>
                </a:solidFill>
                <a:latin typeface="Calibri"/>
                <a:ea typeface="Calibri"/>
                <a:cs typeface="Arial"/>
              </a:rPr>
              <a:t>T</a:t>
            </a:r>
            <a:r>
              <a:rPr lang="en-IN" sz="1600" b="1" dirty="0" err="1">
                <a:solidFill>
                  <a:srgbClr val="202122"/>
                </a:solidFill>
                <a:latin typeface="Calibri"/>
                <a:ea typeface="Calibri"/>
                <a:cs typeface="Arial"/>
              </a:rPr>
              <a:t>eleoperator</a:t>
            </a:r>
            <a:r>
              <a:rPr lang="en-IN" sz="1600" b="1" dirty="0">
                <a:solidFill>
                  <a:srgbClr val="202122"/>
                </a:solidFill>
                <a:latin typeface="Calibri"/>
                <a:ea typeface="Calibri"/>
                <a:cs typeface="Arial"/>
              </a:rPr>
              <a:t>				        </a:t>
            </a:r>
            <a:r>
              <a:rPr lang="en-IN" sz="1600" b="1" dirty="0" err="1">
                <a:solidFill>
                  <a:srgbClr val="202122"/>
                </a:solidFill>
                <a:latin typeface="Calibri"/>
                <a:ea typeface="Calibri"/>
                <a:cs typeface="Arial"/>
              </a:rPr>
              <a:t>T</a:t>
            </a:r>
            <a:r>
              <a:rPr lang="en-IN" sz="1600" b="1" dirty="0" err="1">
                <a:latin typeface="Calibri"/>
                <a:ea typeface="Calibri"/>
                <a:cs typeface="Times New Roman"/>
              </a:rPr>
              <a:t>elepresence</a:t>
            </a:r>
            <a:endParaRPr lang="en-IN" sz="1600" dirty="0">
              <a:latin typeface="Times New Roman"/>
              <a:ea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pic>
        <p:nvPicPr>
          <p:cNvPr id="7" name="Picture 6" descr="Teleoperating a robot in real time  "/>
          <p:cNvPicPr/>
          <p:nvPr/>
        </p:nvPicPr>
        <p:blipFill>
          <a:blip r:embed="rId2" cstate="print"/>
          <a:srcRect/>
          <a:stretch>
            <a:fillRect/>
          </a:stretch>
        </p:blipFill>
        <p:spPr bwMode="auto">
          <a:xfrm>
            <a:off x="785786" y="4429132"/>
            <a:ext cx="2500330" cy="1928826"/>
          </a:xfrm>
          <a:prstGeom prst="rect">
            <a:avLst/>
          </a:prstGeom>
          <a:noFill/>
          <a:ln w="9525">
            <a:noFill/>
            <a:miter lim="800000"/>
            <a:headEnd/>
            <a:tailEnd/>
          </a:ln>
        </p:spPr>
      </p:pic>
      <p:pic>
        <p:nvPicPr>
          <p:cNvPr id="8" name="Picture 7" descr="Telepresence Robots"/>
          <p:cNvPicPr/>
          <p:nvPr/>
        </p:nvPicPr>
        <p:blipFill>
          <a:blip r:embed="rId3"/>
          <a:srcRect/>
          <a:stretch>
            <a:fillRect/>
          </a:stretch>
        </p:blipFill>
        <p:spPr bwMode="auto">
          <a:xfrm>
            <a:off x="5072066" y="4214818"/>
            <a:ext cx="2714644" cy="214314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642918"/>
            <a:ext cx="9144000" cy="6215082"/>
          </a:xfrm>
          <a:solidFill>
            <a:srgbClr val="CAFEE5"/>
          </a:solidFill>
          <a:ln>
            <a:solidFill>
              <a:schemeClr val="accent1"/>
            </a:solidFill>
          </a:ln>
        </p:spPr>
        <p:txBody>
          <a:bodyPr/>
          <a:lstStyle/>
          <a:p>
            <a:pPr algn="just">
              <a:lnSpc>
                <a:spcPct val="115000"/>
              </a:lnSpc>
              <a:spcAft>
                <a:spcPts val="0"/>
              </a:spcAft>
              <a:buNone/>
            </a:pPr>
            <a:r>
              <a:rPr lang="en-IN" sz="2400" b="1" dirty="0">
                <a:solidFill>
                  <a:srgbClr val="000000"/>
                </a:solidFill>
                <a:latin typeface="Calibri"/>
                <a:ea typeface="Calibri"/>
                <a:cs typeface="Calibri"/>
              </a:rPr>
              <a:t>3. Industrial robots </a:t>
            </a:r>
            <a:r>
              <a:rPr lang="en-IN" sz="2400" b="1" dirty="0">
                <a:solidFill>
                  <a:srgbClr val="000000"/>
                </a:solidFill>
                <a:latin typeface="Calibri"/>
                <a:ea typeface="Calibri"/>
                <a:cs typeface="Times New Roman"/>
              </a:rPr>
              <a:t>: </a:t>
            </a:r>
            <a:r>
              <a:rPr lang="en-IN" sz="2400" dirty="0">
                <a:solidFill>
                  <a:srgbClr val="000000"/>
                </a:solidFill>
                <a:latin typeface="Calibri"/>
                <a:ea typeface="Calibri"/>
                <a:cs typeface="Calibri"/>
              </a:rPr>
              <a:t>Industrial robots are </a:t>
            </a:r>
            <a:r>
              <a:rPr lang="en-IN" sz="2400" b="1" dirty="0">
                <a:solidFill>
                  <a:srgbClr val="000000"/>
                </a:solidFill>
                <a:latin typeface="Calibri"/>
                <a:ea typeface="Calibri"/>
                <a:cs typeface="Calibri"/>
              </a:rPr>
              <a:t>automatically controlled, reprogrammable multipurpose manipulators </a:t>
            </a:r>
            <a:r>
              <a:rPr lang="en-IN" sz="2400" dirty="0">
                <a:solidFill>
                  <a:srgbClr val="000000"/>
                </a:solidFill>
                <a:latin typeface="Calibri"/>
                <a:ea typeface="Calibri"/>
                <a:cs typeface="Calibri"/>
              </a:rPr>
              <a:t>programmable in three or more axes. Users can adapt these robots to different applications as well. Combining these robots with AI has helped businesses move them beyond simple automation to higher-level and more complex tasks. </a:t>
            </a:r>
            <a:endParaRPr lang="en-IN" sz="2400" dirty="0">
              <a:latin typeface="Calibri"/>
              <a:ea typeface="Calibri"/>
              <a:cs typeface="Times New Roman"/>
            </a:endParaRPr>
          </a:p>
          <a:p>
            <a:pPr algn="just">
              <a:lnSpc>
                <a:spcPct val="115000"/>
              </a:lnSpc>
              <a:spcAft>
                <a:spcPts val="0"/>
              </a:spcAft>
              <a:buNone/>
            </a:pPr>
            <a:r>
              <a:rPr lang="en-IN" sz="2400" dirty="0">
                <a:solidFill>
                  <a:srgbClr val="000000"/>
                </a:solidFill>
                <a:latin typeface="Calibri"/>
                <a:ea typeface="Calibri"/>
                <a:cs typeface="Calibri"/>
              </a:rPr>
              <a:t>In industrial settings, such robots can do the following: </a:t>
            </a:r>
            <a:endParaRPr lang="en-IN" sz="2400" dirty="0">
              <a:latin typeface="Calibri"/>
              <a:ea typeface="Calibri"/>
              <a:cs typeface="Times New Roman"/>
            </a:endParaRPr>
          </a:p>
          <a:p>
            <a:pPr marL="342900" lvl="0" indent="-342900" algn="just">
              <a:lnSpc>
                <a:spcPct val="115000"/>
              </a:lnSpc>
              <a:spcAft>
                <a:spcPts val="0"/>
              </a:spcAft>
              <a:buFont typeface="Arial"/>
              <a:buChar char="•"/>
            </a:pPr>
            <a:r>
              <a:rPr lang="en-IN" sz="2400" dirty="0">
                <a:solidFill>
                  <a:srgbClr val="000000"/>
                </a:solidFill>
                <a:latin typeface="Calibri"/>
                <a:ea typeface="Calibri"/>
                <a:cs typeface="Calibri"/>
              </a:rPr>
              <a:t>automate production to increase productivity and efficiency; </a:t>
            </a:r>
          </a:p>
          <a:p>
            <a:pPr marL="342900" indent="-342900" algn="just">
              <a:lnSpc>
                <a:spcPct val="115000"/>
              </a:lnSpc>
              <a:spcAft>
                <a:spcPts val="0"/>
              </a:spcAft>
              <a:buFont typeface="Arial"/>
              <a:buChar char="•"/>
            </a:pPr>
            <a:r>
              <a:rPr lang="en-IN" sz="2400" dirty="0">
                <a:solidFill>
                  <a:srgbClr val="000000"/>
                </a:solidFill>
                <a:latin typeface="Calibri"/>
                <a:ea typeface="Calibri"/>
                <a:cs typeface="Calibri"/>
              </a:rPr>
              <a:t>optimize process performance; </a:t>
            </a:r>
            <a:endParaRPr lang="en-IN" sz="2400" dirty="0">
              <a:latin typeface="Calibri"/>
              <a:ea typeface="Calibri"/>
              <a:cs typeface="Times New Roman"/>
            </a:endParaRPr>
          </a:p>
          <a:p>
            <a:pPr marL="342900" lvl="0" indent="-342900" algn="just">
              <a:lnSpc>
                <a:spcPct val="115000"/>
              </a:lnSpc>
              <a:spcAft>
                <a:spcPts val="0"/>
              </a:spcAft>
              <a:buFont typeface="Arial"/>
              <a:buChar char="•"/>
            </a:pPr>
            <a:r>
              <a:rPr lang="en-IN" sz="2400" dirty="0">
                <a:solidFill>
                  <a:srgbClr val="000000"/>
                </a:solidFill>
                <a:latin typeface="Calibri"/>
                <a:ea typeface="Calibri"/>
                <a:cs typeface="Calibri"/>
              </a:rPr>
              <a:t>speed up product development; </a:t>
            </a:r>
            <a:endParaRPr lang="en-IN" sz="2400" dirty="0">
              <a:latin typeface="Calibri"/>
              <a:ea typeface="Calibri"/>
              <a:cs typeface="Times New Roman"/>
            </a:endParaRPr>
          </a:p>
          <a:p>
            <a:pPr marL="342900" lvl="0" indent="-342900" algn="just">
              <a:lnSpc>
                <a:spcPct val="115000"/>
              </a:lnSpc>
              <a:spcAft>
                <a:spcPts val="0"/>
              </a:spcAft>
              <a:buFont typeface="Arial"/>
              <a:buChar char="•"/>
            </a:pPr>
            <a:r>
              <a:rPr lang="en-IN" sz="2400" dirty="0">
                <a:solidFill>
                  <a:srgbClr val="000000"/>
                </a:solidFill>
                <a:latin typeface="Calibri"/>
                <a:ea typeface="Calibri"/>
                <a:cs typeface="Calibri"/>
              </a:rPr>
              <a:t>enhance safety; and </a:t>
            </a:r>
            <a:endParaRPr lang="en-IN" sz="2400" dirty="0">
              <a:latin typeface="Calibri"/>
              <a:ea typeface="Calibri"/>
              <a:cs typeface="Times New Roman"/>
            </a:endParaRPr>
          </a:p>
          <a:p>
            <a:pPr marL="342900" lvl="0" indent="-342900" algn="just">
              <a:lnSpc>
                <a:spcPct val="115000"/>
              </a:lnSpc>
              <a:spcAft>
                <a:spcPts val="0"/>
              </a:spcAft>
              <a:buFont typeface="Arial"/>
              <a:buChar char="•"/>
            </a:pPr>
            <a:r>
              <a:rPr lang="en-IN" sz="2400" dirty="0">
                <a:solidFill>
                  <a:srgbClr val="000000"/>
                </a:solidFill>
                <a:latin typeface="Calibri"/>
                <a:ea typeface="Calibri"/>
                <a:cs typeface="Calibri"/>
              </a:rPr>
              <a:t>lower costs.</a:t>
            </a:r>
            <a:endParaRPr lang="en-IN" sz="2400"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pic>
        <p:nvPicPr>
          <p:cNvPr id="6" name="Picture 5" descr="You are currently viewing The Benefits of Industrial Robot Automation"/>
          <p:cNvPicPr/>
          <p:nvPr/>
        </p:nvPicPr>
        <p:blipFill>
          <a:blip r:embed="rId2" cstate="print"/>
          <a:srcRect/>
          <a:stretch>
            <a:fillRect/>
          </a:stretch>
        </p:blipFill>
        <p:spPr bwMode="auto">
          <a:xfrm>
            <a:off x="4929190" y="4286256"/>
            <a:ext cx="3429024" cy="2571744"/>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42910" y="428604"/>
            <a:ext cx="8072494" cy="5072098"/>
          </a:xfrm>
          <a:solidFill>
            <a:srgbClr val="CAFEE5"/>
          </a:solidFill>
        </p:spPr>
        <p:txBody>
          <a:bodyPr/>
          <a:lstStyle/>
          <a:p>
            <a:pPr indent="0" algn="just">
              <a:lnSpc>
                <a:spcPct val="115000"/>
              </a:lnSpc>
              <a:spcAft>
                <a:spcPts val="1575"/>
              </a:spcAft>
              <a:buNone/>
            </a:pPr>
            <a:r>
              <a:rPr lang="en-IN" sz="2400" b="1" dirty="0">
                <a:solidFill>
                  <a:srgbClr val="0070C0"/>
                </a:solidFill>
                <a:latin typeface="Calibri"/>
                <a:ea typeface="Times New Roman"/>
                <a:cs typeface="Times New Roman"/>
              </a:rPr>
              <a:t>Based on performance and functional requirements</a:t>
            </a:r>
            <a:r>
              <a:rPr lang="en-IN" sz="2400" dirty="0">
                <a:solidFill>
                  <a:srgbClr val="141414"/>
                </a:solidFill>
                <a:latin typeface="Calibri"/>
                <a:ea typeface="Times New Roman"/>
                <a:cs typeface="Times New Roman"/>
              </a:rPr>
              <a:t>, the embedded systems are classified into four categories as follows</a:t>
            </a:r>
            <a:endParaRPr lang="en-IN" sz="1800" dirty="0">
              <a:latin typeface="Calibri"/>
              <a:ea typeface="Calibri"/>
              <a:cs typeface="Times New Roman"/>
            </a:endParaRPr>
          </a:p>
          <a:p>
            <a:pPr marL="342900" indent="-342900" algn="just">
              <a:lnSpc>
                <a:spcPct val="115000"/>
              </a:lnSpc>
              <a:spcAft>
                <a:spcPts val="605"/>
              </a:spcAft>
              <a:buSzPts val="1000"/>
              <a:buFont typeface="Wingdings" pitchFamily="2" charset="2"/>
              <a:buChar char="v"/>
              <a:tabLst>
                <a:tab pos="457200" algn="l"/>
              </a:tabLst>
            </a:pPr>
            <a:r>
              <a:rPr lang="en-IN" sz="2400" b="1" dirty="0">
                <a:solidFill>
                  <a:srgbClr val="FF0000"/>
                </a:solidFill>
                <a:latin typeface="Calibri"/>
                <a:ea typeface="Times New Roman"/>
                <a:cs typeface="Times New Roman"/>
              </a:rPr>
              <a:t>Stand alone embedded systems</a:t>
            </a:r>
            <a:endParaRPr lang="en-IN" sz="1800" b="1" dirty="0">
              <a:solidFill>
                <a:srgbClr val="FF0000"/>
              </a:solidFill>
              <a:latin typeface="Calibri"/>
              <a:ea typeface="Calibri"/>
              <a:cs typeface="Times New Roman"/>
            </a:endParaRPr>
          </a:p>
          <a:p>
            <a:pPr marL="342900" indent="-342900" algn="just">
              <a:lnSpc>
                <a:spcPct val="115000"/>
              </a:lnSpc>
              <a:spcAft>
                <a:spcPts val="605"/>
              </a:spcAft>
              <a:buSzPts val="1000"/>
              <a:buFont typeface="Wingdings" pitchFamily="2" charset="2"/>
              <a:buChar char="v"/>
              <a:tabLst>
                <a:tab pos="457200" algn="l"/>
              </a:tabLst>
            </a:pPr>
            <a:r>
              <a:rPr lang="en-IN" sz="2400" b="1" dirty="0">
                <a:solidFill>
                  <a:srgbClr val="FF0000"/>
                </a:solidFill>
                <a:latin typeface="Calibri"/>
                <a:ea typeface="Times New Roman"/>
                <a:cs typeface="Times New Roman"/>
              </a:rPr>
              <a:t>Real time embedded systems</a:t>
            </a:r>
            <a:endParaRPr lang="en-IN" sz="1800" b="1" dirty="0">
              <a:solidFill>
                <a:srgbClr val="FF0000"/>
              </a:solidFill>
              <a:latin typeface="Calibri"/>
              <a:ea typeface="Calibri"/>
              <a:cs typeface="Times New Roman"/>
            </a:endParaRPr>
          </a:p>
          <a:p>
            <a:pPr marL="342900" indent="-342900" algn="just">
              <a:lnSpc>
                <a:spcPct val="115000"/>
              </a:lnSpc>
              <a:spcAft>
                <a:spcPts val="605"/>
              </a:spcAft>
              <a:buSzPts val="1000"/>
              <a:buFont typeface="Wingdings" pitchFamily="2" charset="2"/>
              <a:buChar char="v"/>
              <a:tabLst>
                <a:tab pos="457200" algn="l"/>
              </a:tabLst>
            </a:pPr>
            <a:r>
              <a:rPr lang="en-IN" sz="2400" b="1" dirty="0">
                <a:solidFill>
                  <a:srgbClr val="FF0000"/>
                </a:solidFill>
                <a:latin typeface="Calibri"/>
                <a:ea typeface="Times New Roman"/>
                <a:cs typeface="Times New Roman"/>
              </a:rPr>
              <a:t>Networked embedded systems</a:t>
            </a:r>
            <a:endParaRPr lang="en-IN" sz="1800" b="1" dirty="0">
              <a:solidFill>
                <a:srgbClr val="FF0000"/>
              </a:solidFill>
              <a:latin typeface="Calibri"/>
              <a:ea typeface="Calibri"/>
              <a:cs typeface="Times New Roman"/>
            </a:endParaRPr>
          </a:p>
          <a:p>
            <a:pPr marL="342900" indent="-342900" algn="just">
              <a:lnSpc>
                <a:spcPct val="115000"/>
              </a:lnSpc>
              <a:spcAft>
                <a:spcPts val="0"/>
              </a:spcAft>
              <a:buSzPts val="1000"/>
              <a:buFont typeface="Wingdings" pitchFamily="2" charset="2"/>
              <a:buChar char="v"/>
              <a:tabLst>
                <a:tab pos="457200" algn="l"/>
              </a:tabLst>
            </a:pPr>
            <a:r>
              <a:rPr lang="en-IN" sz="2400" b="1" dirty="0">
                <a:solidFill>
                  <a:srgbClr val="FF0000"/>
                </a:solidFill>
                <a:latin typeface="Calibri"/>
                <a:ea typeface="Times New Roman"/>
                <a:cs typeface="Times New Roman"/>
              </a:rPr>
              <a:t>Mobile embedded systems</a:t>
            </a:r>
            <a:endParaRPr lang="en-IN" sz="1800" b="1" dirty="0">
              <a:solidFill>
                <a:srgbClr val="FF0000"/>
              </a:solidFill>
              <a:latin typeface="Calibri"/>
              <a:ea typeface="Calibri"/>
              <a:cs typeface="Times New Roman"/>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642918"/>
            <a:ext cx="9144000" cy="6215082"/>
          </a:xfrm>
          <a:solidFill>
            <a:srgbClr val="CAFEE5"/>
          </a:solidFill>
          <a:ln>
            <a:solidFill>
              <a:schemeClr val="accent1"/>
            </a:solidFill>
          </a:ln>
        </p:spPr>
        <p:txBody>
          <a:bodyPr/>
          <a:lstStyle/>
          <a:p>
            <a:pPr algn="just">
              <a:lnSpc>
                <a:spcPct val="115000"/>
              </a:lnSpc>
              <a:spcAft>
                <a:spcPts val="0"/>
              </a:spcAft>
              <a:buNone/>
            </a:pPr>
            <a:r>
              <a:rPr lang="en-IN" sz="2400" b="1" dirty="0">
                <a:solidFill>
                  <a:srgbClr val="000000"/>
                </a:solidFill>
                <a:latin typeface="Calibri"/>
                <a:ea typeface="Calibri"/>
                <a:cs typeface="Calibri"/>
              </a:rPr>
              <a:t>4. Swarm robot </a:t>
            </a:r>
            <a:endParaRPr lang="en-IN" sz="2400" dirty="0">
              <a:latin typeface="Calibri"/>
              <a:ea typeface="Calibri"/>
              <a:cs typeface="Times New Roman"/>
            </a:endParaRPr>
          </a:p>
          <a:p>
            <a:pPr indent="457200" algn="just">
              <a:lnSpc>
                <a:spcPct val="115000"/>
              </a:lnSpc>
              <a:spcAft>
                <a:spcPts val="1000"/>
              </a:spcAft>
            </a:pPr>
            <a:r>
              <a:rPr lang="en-IN" sz="2400" dirty="0">
                <a:solidFill>
                  <a:srgbClr val="000000"/>
                </a:solidFill>
                <a:latin typeface="Calibri"/>
                <a:ea typeface="Calibri"/>
                <a:cs typeface="Calibri"/>
              </a:rPr>
              <a:t>Swarm robots (aka insect robots) work in </a:t>
            </a:r>
            <a:r>
              <a:rPr lang="en-IN" sz="2400" b="1" dirty="0">
                <a:solidFill>
                  <a:srgbClr val="000000"/>
                </a:solidFill>
                <a:latin typeface="Calibri"/>
                <a:ea typeface="Calibri"/>
                <a:cs typeface="Calibri"/>
              </a:rPr>
              <a:t>fleets ranging from a few to thousands</a:t>
            </a:r>
            <a:r>
              <a:rPr lang="en-IN" sz="2400" dirty="0">
                <a:solidFill>
                  <a:srgbClr val="000000"/>
                </a:solidFill>
                <a:latin typeface="Calibri"/>
                <a:ea typeface="Calibri"/>
                <a:cs typeface="Calibri"/>
              </a:rPr>
              <a:t>, all under the supervision of a single controller. </a:t>
            </a:r>
          </a:p>
          <a:p>
            <a:pPr indent="457200" algn="just">
              <a:lnSpc>
                <a:spcPct val="115000"/>
              </a:lnSpc>
              <a:spcAft>
                <a:spcPts val="1000"/>
              </a:spcAft>
            </a:pPr>
            <a:r>
              <a:rPr lang="en-IN" sz="2400" dirty="0">
                <a:solidFill>
                  <a:srgbClr val="000000"/>
                </a:solidFill>
                <a:latin typeface="Calibri"/>
                <a:ea typeface="Calibri"/>
                <a:cs typeface="Calibri"/>
              </a:rPr>
              <a:t>These robots are analogous to </a:t>
            </a:r>
            <a:r>
              <a:rPr lang="en-IN" sz="2400" b="1" dirty="0">
                <a:solidFill>
                  <a:srgbClr val="000000"/>
                </a:solidFill>
                <a:latin typeface="Calibri"/>
                <a:ea typeface="Calibri"/>
                <a:cs typeface="Calibri"/>
              </a:rPr>
              <a:t>insect colonies</a:t>
            </a:r>
            <a:r>
              <a:rPr lang="en-IN" sz="2400" dirty="0">
                <a:solidFill>
                  <a:srgbClr val="000000"/>
                </a:solidFill>
                <a:latin typeface="Calibri"/>
                <a:ea typeface="Calibri"/>
                <a:cs typeface="Calibri"/>
              </a:rPr>
              <a:t>, in that they exhibit simple behaviours individually, but demonstrate behaviours that are more sophisticated with an ability to carry out complex tasks in total. </a:t>
            </a:r>
            <a:r>
              <a:rPr lang="en-IN" sz="2400" dirty="0">
                <a:solidFill>
                  <a:srgbClr val="202122"/>
                </a:solidFill>
                <a:latin typeface="Calibri"/>
                <a:ea typeface="Calibri"/>
                <a:cs typeface="Arial"/>
              </a:rPr>
              <a:t>They include tasks that demand</a:t>
            </a:r>
            <a:r>
              <a:rPr lang="en-IN" sz="2400" b="1" dirty="0">
                <a:solidFill>
                  <a:srgbClr val="202122"/>
                </a:solidFill>
                <a:latin typeface="Calibri"/>
                <a:ea typeface="Calibri"/>
                <a:cs typeface="Arial"/>
              </a:rPr>
              <a:t> </a:t>
            </a:r>
            <a:r>
              <a:rPr lang="en-IN" sz="2400" b="1" dirty="0">
                <a:latin typeface="Calibri"/>
                <a:ea typeface="Calibri"/>
                <a:cs typeface="Arial"/>
              </a:rPr>
              <a:t>miniaturization and also </a:t>
            </a:r>
            <a:r>
              <a:rPr lang="en-IN" sz="2400" b="1" dirty="0">
                <a:solidFill>
                  <a:srgbClr val="202122"/>
                </a:solidFill>
                <a:latin typeface="Calibri"/>
                <a:ea typeface="Calibri"/>
                <a:cs typeface="Arial"/>
              </a:rPr>
              <a:t>in </a:t>
            </a:r>
            <a:r>
              <a:rPr lang="en-IN" sz="2400" b="1" dirty="0">
                <a:latin typeface="Calibri"/>
                <a:ea typeface="Calibri"/>
                <a:cs typeface="Arial"/>
              </a:rPr>
              <a:t>search and rescue</a:t>
            </a:r>
            <a:r>
              <a:rPr lang="en-IN" sz="2400" b="1" dirty="0">
                <a:solidFill>
                  <a:srgbClr val="202122"/>
                </a:solidFill>
                <a:latin typeface="Calibri"/>
                <a:ea typeface="Calibri"/>
                <a:cs typeface="Arial"/>
              </a:rPr>
              <a:t> missions.</a:t>
            </a:r>
            <a:endParaRPr lang="en-IN" sz="2400" b="1"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pic>
        <p:nvPicPr>
          <p:cNvPr id="5" name="Picture 4" descr="https://serious-science.org/img/2016/01/Swarm-robotics.jpg"/>
          <p:cNvPicPr/>
          <p:nvPr/>
        </p:nvPicPr>
        <p:blipFill>
          <a:blip r:embed="rId2" cstate="print"/>
          <a:srcRect/>
          <a:stretch>
            <a:fillRect/>
          </a:stretch>
        </p:blipFill>
        <p:spPr bwMode="auto">
          <a:xfrm>
            <a:off x="3214678" y="4143380"/>
            <a:ext cx="3500462" cy="250033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642918"/>
            <a:ext cx="9144000" cy="6215082"/>
          </a:xfrm>
          <a:solidFill>
            <a:srgbClr val="CAFEE5"/>
          </a:solidFill>
          <a:ln>
            <a:solidFill>
              <a:schemeClr val="accent1"/>
            </a:solidFill>
          </a:ln>
        </p:spPr>
        <p:txBody>
          <a:bodyPr/>
          <a:lstStyle/>
          <a:p>
            <a:pPr algn="just">
              <a:lnSpc>
                <a:spcPct val="115000"/>
              </a:lnSpc>
              <a:spcAft>
                <a:spcPts val="0"/>
              </a:spcAft>
              <a:buNone/>
            </a:pPr>
            <a:r>
              <a:rPr lang="en-IN" sz="2400" b="1" dirty="0">
                <a:solidFill>
                  <a:srgbClr val="000000"/>
                </a:solidFill>
                <a:latin typeface="Calibri"/>
                <a:ea typeface="Calibri"/>
                <a:cs typeface="Calibri"/>
              </a:rPr>
              <a:t>5. Smart robot </a:t>
            </a:r>
            <a:endParaRPr lang="en-IN" sz="2400" dirty="0">
              <a:latin typeface="Calibri"/>
              <a:ea typeface="Calibri"/>
              <a:cs typeface="Times New Roman"/>
            </a:endParaRPr>
          </a:p>
          <a:p>
            <a:pPr algn="just">
              <a:spcAft>
                <a:spcPts val="0"/>
              </a:spcAft>
            </a:pPr>
            <a:r>
              <a:rPr lang="en-IN" sz="2400" dirty="0">
                <a:solidFill>
                  <a:srgbClr val="000000"/>
                </a:solidFill>
                <a:latin typeface="Calibri"/>
                <a:ea typeface="Calibri"/>
                <a:cs typeface="Calibri"/>
              </a:rPr>
              <a:t>This is the most advanced kind of robot. The smart robot </a:t>
            </a:r>
            <a:r>
              <a:rPr lang="en-IN" sz="2400" b="1" dirty="0">
                <a:solidFill>
                  <a:srgbClr val="000000"/>
                </a:solidFill>
                <a:latin typeface="Calibri"/>
                <a:ea typeface="Calibri"/>
                <a:cs typeface="Calibri"/>
              </a:rPr>
              <a:t>has a built-in AI system that learns from its environment </a:t>
            </a:r>
            <a:r>
              <a:rPr lang="en-IN" sz="2400" dirty="0">
                <a:solidFill>
                  <a:srgbClr val="000000"/>
                </a:solidFill>
                <a:latin typeface="Calibri"/>
                <a:ea typeface="Calibri"/>
                <a:cs typeface="Calibri"/>
              </a:rPr>
              <a:t>and experiences to build knowledge and enhance capabilities to continuously improve. A smart robot can collaborate with humans and help solve problems in areas like the following: </a:t>
            </a:r>
            <a:endParaRPr lang="en-IN" sz="2400" dirty="0">
              <a:latin typeface="Calibri"/>
              <a:ea typeface="Calibri"/>
              <a:cs typeface="Times New Roman"/>
            </a:endParaRPr>
          </a:p>
          <a:p>
            <a:pPr marL="617538" lvl="1" indent="-342900" algn="just">
              <a:spcAft>
                <a:spcPts val="0"/>
              </a:spcAft>
              <a:buFont typeface="Arial"/>
              <a:buChar char="•"/>
            </a:pPr>
            <a:r>
              <a:rPr lang="en-IN" sz="2200" dirty="0">
                <a:solidFill>
                  <a:srgbClr val="000000"/>
                </a:solidFill>
                <a:latin typeface="Calibri"/>
                <a:ea typeface="Calibri"/>
                <a:cs typeface="Calibri"/>
              </a:rPr>
              <a:t>agricultural </a:t>
            </a:r>
            <a:r>
              <a:rPr lang="en-IN" sz="2200" dirty="0" err="1">
                <a:solidFill>
                  <a:srgbClr val="000000"/>
                </a:solidFill>
                <a:latin typeface="Calibri"/>
                <a:ea typeface="Calibri"/>
                <a:cs typeface="Calibri"/>
              </a:rPr>
              <a:t>labor</a:t>
            </a:r>
            <a:r>
              <a:rPr lang="en-IN" sz="2200" dirty="0">
                <a:solidFill>
                  <a:srgbClr val="000000"/>
                </a:solidFill>
                <a:latin typeface="Calibri"/>
                <a:ea typeface="Calibri"/>
                <a:cs typeface="Calibri"/>
              </a:rPr>
              <a:t> shortages; </a:t>
            </a:r>
          </a:p>
          <a:p>
            <a:pPr marL="617538" lvl="1" indent="-342900" algn="just">
              <a:spcAft>
                <a:spcPts val="0"/>
              </a:spcAft>
              <a:buFont typeface="Arial"/>
              <a:buChar char="•"/>
            </a:pPr>
            <a:r>
              <a:rPr lang="en-IN" sz="2200" dirty="0">
                <a:solidFill>
                  <a:srgbClr val="000000"/>
                </a:solidFill>
                <a:latin typeface="Calibri"/>
                <a:ea typeface="Calibri"/>
                <a:cs typeface="Calibri"/>
              </a:rPr>
              <a:t>food waste; </a:t>
            </a:r>
          </a:p>
          <a:p>
            <a:pPr marL="617538" lvl="1" indent="-342900" algn="just">
              <a:spcAft>
                <a:spcPts val="0"/>
              </a:spcAft>
              <a:buFont typeface="Arial"/>
              <a:buChar char="•"/>
            </a:pPr>
            <a:r>
              <a:rPr lang="en-IN" sz="2200" dirty="0">
                <a:solidFill>
                  <a:srgbClr val="000000"/>
                </a:solidFill>
                <a:latin typeface="Calibri"/>
                <a:ea typeface="Calibri"/>
                <a:cs typeface="Calibri"/>
              </a:rPr>
              <a:t>study of marine ecosystems; </a:t>
            </a:r>
            <a:endParaRPr lang="en-IN" sz="2200" dirty="0">
              <a:latin typeface="Calibri"/>
              <a:ea typeface="Calibri"/>
              <a:cs typeface="Times New Roman"/>
            </a:endParaRPr>
          </a:p>
          <a:p>
            <a:pPr marL="617538" lvl="1" indent="-342900" algn="just">
              <a:spcAft>
                <a:spcPts val="0"/>
              </a:spcAft>
              <a:buFont typeface="Arial"/>
              <a:buChar char="•"/>
            </a:pPr>
            <a:r>
              <a:rPr lang="en-IN" sz="2200" dirty="0">
                <a:solidFill>
                  <a:srgbClr val="000000"/>
                </a:solidFill>
                <a:latin typeface="Calibri"/>
                <a:ea typeface="Calibri"/>
                <a:cs typeface="Calibri"/>
              </a:rPr>
              <a:t>product organization in warehouses; and </a:t>
            </a:r>
            <a:endParaRPr lang="en-IN" sz="2200" dirty="0">
              <a:latin typeface="Calibri"/>
              <a:ea typeface="Calibri"/>
              <a:cs typeface="Times New Roman"/>
            </a:endParaRPr>
          </a:p>
          <a:p>
            <a:pPr marL="617538" lvl="1" indent="-342900" algn="just">
              <a:spcAft>
                <a:spcPts val="0"/>
              </a:spcAft>
              <a:buFont typeface="Arial"/>
              <a:buChar char="•"/>
            </a:pPr>
            <a:r>
              <a:rPr lang="en-IN" sz="2200" dirty="0">
                <a:solidFill>
                  <a:srgbClr val="000000"/>
                </a:solidFill>
                <a:latin typeface="Calibri"/>
                <a:ea typeface="Calibri"/>
                <a:cs typeface="Calibri"/>
              </a:rPr>
              <a:t>Clearing of debris from disaster zones. </a:t>
            </a:r>
            <a:endParaRPr lang="en-IN" sz="2200" dirty="0">
              <a:latin typeface="Calibri"/>
              <a:ea typeface="Calibri"/>
              <a:cs typeface="Times New Roman"/>
            </a:endParaRPr>
          </a:p>
          <a:p>
            <a:pPr marL="617538" lvl="1" indent="-342900" algn="just">
              <a:spcAft>
                <a:spcPts val="0"/>
              </a:spcAft>
              <a:buFont typeface="Arial"/>
              <a:buChar char="•"/>
            </a:pPr>
            <a:endParaRPr lang="en-IN" sz="2200"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pic>
        <p:nvPicPr>
          <p:cNvPr id="6" name="Picture 5" descr="robots"/>
          <p:cNvPicPr/>
          <p:nvPr/>
        </p:nvPicPr>
        <p:blipFill>
          <a:blip r:embed="rId2"/>
          <a:srcRect/>
          <a:stretch>
            <a:fillRect/>
          </a:stretch>
        </p:blipFill>
        <p:spPr bwMode="auto">
          <a:xfrm>
            <a:off x="1714480" y="5000636"/>
            <a:ext cx="2428892" cy="1643074"/>
          </a:xfrm>
          <a:prstGeom prst="rect">
            <a:avLst/>
          </a:prstGeom>
          <a:noFill/>
          <a:ln w="9525">
            <a:noFill/>
            <a:miter lim="800000"/>
            <a:headEnd/>
            <a:tailEnd/>
          </a:ln>
        </p:spPr>
      </p:pic>
      <p:pic>
        <p:nvPicPr>
          <p:cNvPr id="7" name="Picture 6" descr="https://www.theindianwire.com/wp-content/uploads/2021/08/agricultural-mapping-system-DJI.jpg"/>
          <p:cNvPicPr/>
          <p:nvPr/>
        </p:nvPicPr>
        <p:blipFill>
          <a:blip r:embed="rId3" cstate="print"/>
          <a:srcRect/>
          <a:stretch>
            <a:fillRect/>
          </a:stretch>
        </p:blipFill>
        <p:spPr bwMode="auto">
          <a:xfrm>
            <a:off x="5715008" y="4643446"/>
            <a:ext cx="2643206" cy="192882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0" y="642918"/>
            <a:ext cx="9144000" cy="6215082"/>
          </a:xfrm>
          <a:solidFill>
            <a:srgbClr val="CAFEE5"/>
          </a:solidFill>
          <a:ln>
            <a:solidFill>
              <a:schemeClr val="accent1"/>
            </a:solidFill>
          </a:ln>
        </p:spPr>
        <p:txBody>
          <a:bodyPr/>
          <a:lstStyle/>
          <a:p>
            <a:pPr algn="just">
              <a:spcAft>
                <a:spcPts val="0"/>
              </a:spcAft>
              <a:buNone/>
            </a:pPr>
            <a:r>
              <a:rPr lang="en-IN" sz="2400" dirty="0">
                <a:solidFill>
                  <a:srgbClr val="000000"/>
                </a:solidFill>
                <a:latin typeface="Calibri"/>
                <a:ea typeface="Calibri"/>
                <a:cs typeface="Calibri"/>
              </a:rPr>
              <a:t>One type of robot commonly used in the industry is a robotic manipulator or simply a robotic arm: </a:t>
            </a:r>
            <a:endParaRPr lang="en-IN" sz="2400" dirty="0">
              <a:latin typeface="Calibri"/>
              <a:ea typeface="Calibri"/>
              <a:cs typeface="Times New Roman"/>
            </a:endParaRPr>
          </a:p>
          <a:p>
            <a:pPr marL="342900" lvl="0" indent="-342900" algn="just">
              <a:spcAft>
                <a:spcPts val="0"/>
              </a:spcAft>
              <a:buFont typeface="Arial"/>
              <a:buChar char="•"/>
            </a:pPr>
            <a:r>
              <a:rPr lang="en-IN" sz="2400" dirty="0">
                <a:solidFill>
                  <a:srgbClr val="000000"/>
                </a:solidFill>
                <a:latin typeface="Calibri"/>
                <a:ea typeface="Calibri"/>
                <a:cs typeface="Calibri"/>
              </a:rPr>
              <a:t>It is an open or closed kinematic chain of rigid links interconnected by movable joints. </a:t>
            </a:r>
            <a:endParaRPr lang="en-IN" sz="2400" dirty="0">
              <a:latin typeface="Calibri"/>
              <a:ea typeface="Calibri"/>
              <a:cs typeface="Times New Roman"/>
            </a:endParaRPr>
          </a:p>
          <a:p>
            <a:pPr marL="342900" lvl="0" indent="-342900" algn="just">
              <a:spcAft>
                <a:spcPts val="0"/>
              </a:spcAft>
              <a:buFont typeface="Arial"/>
              <a:buChar char="•"/>
            </a:pPr>
            <a:r>
              <a:rPr lang="en-IN" sz="2400" dirty="0">
                <a:solidFill>
                  <a:srgbClr val="000000"/>
                </a:solidFill>
                <a:latin typeface="Calibri"/>
                <a:ea typeface="Calibri"/>
                <a:cs typeface="Calibri"/>
              </a:rPr>
              <a:t>In some configurations, links can be considered to correspond to human anatomy as waist, upper arm, and forearm with joints at shoulder and elbow. </a:t>
            </a:r>
            <a:endParaRPr lang="en-IN" sz="2400" dirty="0">
              <a:latin typeface="Calibri"/>
              <a:ea typeface="Calibri"/>
              <a:cs typeface="Times New Roman"/>
            </a:endParaRPr>
          </a:p>
          <a:p>
            <a:pPr marL="342900" lvl="0" indent="-342900" algn="just">
              <a:spcAft>
                <a:spcPts val="0"/>
              </a:spcAft>
              <a:buFont typeface="Arial"/>
              <a:buChar char="•"/>
            </a:pPr>
            <a:r>
              <a:rPr lang="en-IN" sz="2400" dirty="0">
                <a:solidFill>
                  <a:srgbClr val="000000"/>
                </a:solidFill>
                <a:latin typeface="Calibri"/>
                <a:ea typeface="Calibri"/>
                <a:cs typeface="Calibri"/>
              </a:rPr>
              <a:t>At the end of the arm, a wrist joint connects an end </a:t>
            </a:r>
            <a:r>
              <a:rPr lang="en-IN" sz="2400" dirty="0" err="1">
                <a:solidFill>
                  <a:srgbClr val="000000"/>
                </a:solidFill>
                <a:latin typeface="Calibri"/>
                <a:ea typeface="Calibri"/>
                <a:cs typeface="Calibri"/>
              </a:rPr>
              <a:t>effector</a:t>
            </a:r>
            <a:r>
              <a:rPr lang="en-IN" sz="2400" dirty="0">
                <a:solidFill>
                  <a:srgbClr val="000000"/>
                </a:solidFill>
                <a:latin typeface="Calibri"/>
                <a:ea typeface="Calibri"/>
                <a:cs typeface="Calibri"/>
              </a:rPr>
              <a:t> to the forearm. </a:t>
            </a:r>
            <a:endParaRPr lang="en-IN" sz="2400" dirty="0">
              <a:latin typeface="Calibri"/>
              <a:ea typeface="Calibri"/>
              <a:cs typeface="Times New Roman"/>
            </a:endParaRPr>
          </a:p>
          <a:p>
            <a:pPr marL="342900" lvl="0" indent="-342900" algn="just">
              <a:spcAft>
                <a:spcPts val="0"/>
              </a:spcAft>
              <a:buFont typeface="Arial"/>
              <a:buChar char="•"/>
            </a:pPr>
            <a:r>
              <a:rPr lang="en-IN" sz="2400" dirty="0">
                <a:solidFill>
                  <a:srgbClr val="000000"/>
                </a:solidFill>
                <a:latin typeface="Calibri"/>
                <a:ea typeface="Calibri"/>
                <a:cs typeface="Calibri"/>
              </a:rPr>
              <a:t>The end </a:t>
            </a:r>
            <a:r>
              <a:rPr lang="en-IN" sz="2400" dirty="0" err="1">
                <a:solidFill>
                  <a:srgbClr val="000000"/>
                </a:solidFill>
                <a:latin typeface="Calibri"/>
                <a:ea typeface="Calibri"/>
                <a:cs typeface="Calibri"/>
              </a:rPr>
              <a:t>effector</a:t>
            </a:r>
            <a:r>
              <a:rPr lang="en-IN" sz="2400" dirty="0">
                <a:solidFill>
                  <a:srgbClr val="000000"/>
                </a:solidFill>
                <a:latin typeface="Calibri"/>
                <a:ea typeface="Calibri"/>
                <a:cs typeface="Calibri"/>
              </a:rPr>
              <a:t> may be a tool and its fixture or a gripper or any other device to do work.</a:t>
            </a:r>
            <a:endParaRPr lang="en-IN" sz="2400" dirty="0">
              <a:latin typeface="Calibri"/>
              <a:ea typeface="Calibri"/>
              <a:cs typeface="Times New Roman"/>
            </a:endParaRPr>
          </a:p>
          <a:p>
            <a:pPr marL="342900" lvl="0" indent="-342900" algn="just">
              <a:spcAft>
                <a:spcPts val="0"/>
              </a:spcAft>
              <a:buFont typeface="Arial"/>
              <a:buChar char="•"/>
            </a:pPr>
            <a:r>
              <a:rPr lang="en-IN" sz="2400" dirty="0">
                <a:solidFill>
                  <a:srgbClr val="000000"/>
                </a:solidFill>
                <a:latin typeface="Calibri"/>
                <a:ea typeface="Calibri"/>
                <a:cs typeface="Calibri"/>
              </a:rPr>
              <a:t>The end </a:t>
            </a:r>
            <a:r>
              <a:rPr lang="en-IN" sz="2400" dirty="0" err="1">
                <a:solidFill>
                  <a:srgbClr val="000000"/>
                </a:solidFill>
                <a:latin typeface="Calibri"/>
                <a:ea typeface="Calibri"/>
                <a:cs typeface="Calibri"/>
              </a:rPr>
              <a:t>effector</a:t>
            </a:r>
            <a:r>
              <a:rPr lang="en-IN" sz="2400" dirty="0">
                <a:solidFill>
                  <a:srgbClr val="000000"/>
                </a:solidFill>
                <a:latin typeface="Calibri"/>
                <a:ea typeface="Calibri"/>
                <a:cs typeface="Calibri"/>
              </a:rPr>
              <a:t> is similar to the human hand with or without fingers. </a:t>
            </a:r>
            <a:endParaRPr lang="en-IN" sz="2400" dirty="0">
              <a:latin typeface="Calibri"/>
              <a:ea typeface="Calibri"/>
              <a:cs typeface="Times New Roman"/>
            </a:endParaRPr>
          </a:p>
          <a:p>
            <a:pPr marL="617538" lvl="1" indent="-342900" algn="just">
              <a:spcAft>
                <a:spcPts val="0"/>
              </a:spcAft>
              <a:buFont typeface="Arial"/>
              <a:buChar char="•"/>
            </a:pPr>
            <a:endParaRPr lang="en-IN" sz="2200" dirty="0">
              <a:latin typeface="Calibri"/>
              <a:ea typeface="Calibri"/>
              <a:cs typeface="Times New Roman"/>
            </a:endParaRPr>
          </a:p>
          <a:p>
            <a:pPr marL="342900" lvl="0" indent="-342900" algn="just">
              <a:lnSpc>
                <a:spcPct val="115000"/>
              </a:lnSpc>
              <a:spcAft>
                <a:spcPts val="1000"/>
              </a:spcAft>
              <a:buFont typeface="Arial"/>
              <a:buChar char="•"/>
            </a:pPr>
            <a:endParaRPr lang="en-IN" sz="2800" dirty="0">
              <a:latin typeface="Times New Roman"/>
              <a:ea typeface="Times New Roman"/>
            </a:endParaRPr>
          </a:p>
        </p:txBody>
      </p:sp>
      <p:sp>
        <p:nvSpPr>
          <p:cNvPr id="158723" name="Title 1"/>
          <p:cNvSpPr>
            <a:spLocks noGrp="1"/>
          </p:cNvSpPr>
          <p:nvPr>
            <p:ph type="title"/>
          </p:nvPr>
        </p:nvSpPr>
        <p:spPr>
          <a:xfrm>
            <a:off x="152400" y="46038"/>
            <a:ext cx="8915400" cy="563562"/>
          </a:xfrm>
          <a:solidFill>
            <a:srgbClr val="FFFF00"/>
          </a:solidFill>
          <a:ln>
            <a:solidFill>
              <a:srgbClr val="7030A0"/>
            </a:solidFill>
          </a:ln>
        </p:spPr>
        <p:txBody>
          <a:bodyPr/>
          <a:lstStyle/>
          <a:p>
            <a:r>
              <a:rPr lang="en-IN" sz="3200" b="1" dirty="0"/>
              <a:t>Robotic Manipulator</a:t>
            </a:r>
            <a:endParaRPr lang="en-IN" sz="32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animEffect transition="in" filter="fade">
                                      <p:cBhvr>
                                        <p:cTn id="9"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500034" y="357166"/>
            <a:ext cx="8215370" cy="6286544"/>
          </a:xfrm>
          <a:prstGeom prst="rect">
            <a:avLst/>
          </a:prstGeom>
          <a:noFill/>
          <a:ln w="9525">
            <a:noFill/>
            <a:miter lim="800000"/>
            <a:headEnd/>
            <a:tailEnd/>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00034" y="285728"/>
            <a:ext cx="8286808" cy="6143668"/>
          </a:xfrm>
          <a:solidFill>
            <a:srgbClr val="CAFEE5"/>
          </a:solidFill>
        </p:spPr>
        <p:txBody>
          <a:bodyPr/>
          <a:lstStyle/>
          <a:p>
            <a:pPr algn="just">
              <a:spcAft>
                <a:spcPts val="0"/>
              </a:spcAft>
              <a:buNone/>
            </a:pPr>
            <a:r>
              <a:rPr lang="en-IN" sz="2200" b="1" dirty="0">
                <a:solidFill>
                  <a:srgbClr val="FF0000"/>
                </a:solidFill>
                <a:latin typeface="Calibri"/>
                <a:ea typeface="Calibri"/>
              </a:rPr>
              <a:t>Stand alone Embedded systems:</a:t>
            </a:r>
            <a:r>
              <a:rPr lang="en-IN" sz="2200" dirty="0">
                <a:solidFill>
                  <a:srgbClr val="FF0000"/>
                </a:solidFill>
                <a:latin typeface="Calibri"/>
                <a:ea typeface="Calibri"/>
              </a:rPr>
              <a:t> </a:t>
            </a:r>
            <a:r>
              <a:rPr lang="en-IN" sz="2200" dirty="0">
                <a:solidFill>
                  <a:srgbClr val="000000"/>
                </a:solidFill>
                <a:latin typeface="Calibri"/>
                <a:ea typeface="Calibri"/>
              </a:rPr>
              <a:t>A stand-alone embedded system works by itself. It is a self-contained device which does not require any host system like a computer.</a:t>
            </a:r>
            <a:endParaRPr lang="en-IN" sz="2200" dirty="0">
              <a:solidFill>
                <a:srgbClr val="000000"/>
              </a:solidFill>
              <a:latin typeface="Times New Roman"/>
              <a:ea typeface="Calibri"/>
            </a:endParaRPr>
          </a:p>
          <a:p>
            <a:pPr algn="just">
              <a:spcAft>
                <a:spcPts val="0"/>
              </a:spcAft>
            </a:pPr>
            <a:r>
              <a:rPr lang="en-IN" sz="2200" dirty="0">
                <a:solidFill>
                  <a:srgbClr val="000000"/>
                </a:solidFill>
                <a:latin typeface="Calibri"/>
                <a:ea typeface="Calibri"/>
              </a:rPr>
              <a:t> It takes either digital or </a:t>
            </a:r>
            <a:r>
              <a:rPr lang="en-IN" sz="2200" dirty="0" err="1">
                <a:solidFill>
                  <a:srgbClr val="000000"/>
                </a:solidFill>
                <a:latin typeface="Calibri"/>
                <a:ea typeface="Calibri"/>
              </a:rPr>
              <a:t>analog</a:t>
            </a:r>
            <a:r>
              <a:rPr lang="en-IN" sz="2200" dirty="0">
                <a:solidFill>
                  <a:srgbClr val="000000"/>
                </a:solidFill>
                <a:latin typeface="Calibri"/>
                <a:ea typeface="Calibri"/>
              </a:rPr>
              <a:t> inputs from its input ports, calibrates, converts, and processes the data, and outputs the resulting data to its attached output device, which either displays data, or controls and drives the attached devices.</a:t>
            </a:r>
            <a:endParaRPr lang="en-IN" sz="2200" dirty="0">
              <a:solidFill>
                <a:srgbClr val="000000"/>
              </a:solidFill>
              <a:latin typeface="Times New Roman"/>
              <a:ea typeface="Calibri"/>
            </a:endParaRPr>
          </a:p>
          <a:p>
            <a:pPr algn="just">
              <a:spcAft>
                <a:spcPts val="0"/>
              </a:spcAft>
              <a:buNone/>
            </a:pPr>
            <a:r>
              <a:rPr lang="en-IN" sz="2200" dirty="0">
                <a:solidFill>
                  <a:srgbClr val="000000"/>
                </a:solidFill>
                <a:latin typeface="Calibri"/>
                <a:ea typeface="Calibri"/>
              </a:rPr>
              <a:t>EX: Temperature measurement systems, Video game consoles, MP3 players, digital cameras, and microwave ovens are the examples for this category.</a:t>
            </a:r>
            <a:endParaRPr lang="en-IN" sz="2200" dirty="0">
              <a:solidFill>
                <a:srgbClr val="000000"/>
              </a:solidFill>
              <a:latin typeface="Times New Roman"/>
              <a:ea typeface="Calibri"/>
            </a:endParaRPr>
          </a:p>
          <a:p>
            <a:pPr algn="just">
              <a:spcAft>
                <a:spcPts val="0"/>
              </a:spcAft>
              <a:buNone/>
            </a:pPr>
            <a:r>
              <a:rPr lang="en-IN" sz="2200" b="1" dirty="0">
                <a:solidFill>
                  <a:srgbClr val="FF0000"/>
                </a:solidFill>
                <a:latin typeface="Calibri"/>
                <a:ea typeface="Calibri"/>
                <a:cs typeface="Times New Roman"/>
              </a:rPr>
              <a:t>Real time embedded system:</a:t>
            </a:r>
            <a:r>
              <a:rPr lang="en-IN" sz="2200" dirty="0">
                <a:solidFill>
                  <a:srgbClr val="FF0000"/>
                </a:solidFill>
                <a:latin typeface="Calibri"/>
                <a:ea typeface="Calibri"/>
                <a:cs typeface="Times New Roman"/>
              </a:rPr>
              <a:t> </a:t>
            </a:r>
            <a:r>
              <a:rPr lang="en-IN" sz="2200" dirty="0">
                <a:latin typeface="Calibri"/>
                <a:ea typeface="Calibri"/>
                <a:cs typeface="Times New Roman"/>
              </a:rPr>
              <a:t>An embedded system which gives the required output in a specified time or which strictly follows the time deadlines for completion of a task is known as a Real time system. </a:t>
            </a:r>
          </a:p>
          <a:p>
            <a:pPr algn="just">
              <a:spcAft>
                <a:spcPts val="0"/>
              </a:spcAft>
            </a:pPr>
            <a:r>
              <a:rPr lang="en-IN" sz="2200" dirty="0">
                <a:latin typeface="Calibri"/>
                <a:ea typeface="Calibri"/>
                <a:cs typeface="Times New Roman"/>
              </a:rPr>
              <a:t>A Real Time system, in addition to functional correctness, also satisfies the time constraints.</a:t>
            </a:r>
            <a:r>
              <a:rPr lang="en-US" sz="2200" dirty="0">
                <a:latin typeface="Calibri"/>
                <a:ea typeface="Calibri"/>
                <a:cs typeface="Times New Roman"/>
              </a:rPr>
              <a:t> It works on the basis of real-time computing represented by a dedicated type of operating system —</a:t>
            </a:r>
            <a:r>
              <a:rPr lang="en-US" sz="2200" b="1" dirty="0">
                <a:latin typeface="Calibri"/>
                <a:ea typeface="Calibri"/>
                <a:cs typeface="Times New Roman"/>
              </a:rPr>
              <a:t> RTOS.</a:t>
            </a:r>
            <a:r>
              <a:rPr lang="en-US" sz="2200" dirty="0">
                <a:latin typeface="Calibri"/>
                <a:ea typeface="Calibri"/>
                <a:cs typeface="Times New Roman"/>
              </a:rPr>
              <a:t> </a:t>
            </a:r>
            <a:endParaRPr lang="en-IN" sz="22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14282" y="214290"/>
            <a:ext cx="8572560" cy="6429420"/>
          </a:xfrm>
          <a:solidFill>
            <a:srgbClr val="CAFEE5"/>
          </a:solidFill>
        </p:spPr>
        <p:txBody>
          <a:bodyPr/>
          <a:lstStyle/>
          <a:p>
            <a:pPr algn="just">
              <a:spcAft>
                <a:spcPts val="0"/>
              </a:spcAft>
            </a:pPr>
            <a:r>
              <a:rPr lang="en-US" sz="2200" dirty="0">
                <a:solidFill>
                  <a:srgbClr val="000000"/>
                </a:solidFill>
                <a:latin typeface="Calibri"/>
                <a:ea typeface="Calibri"/>
              </a:rPr>
              <a:t>Real-time embedded systems fall into three categories depending on the acceptability of violation of time constraints- </a:t>
            </a:r>
            <a:r>
              <a:rPr lang="en-US" sz="2200" b="1" dirty="0">
                <a:solidFill>
                  <a:srgbClr val="000000"/>
                </a:solidFill>
                <a:latin typeface="Calibri"/>
                <a:ea typeface="Calibri"/>
              </a:rPr>
              <a:t>Hard, Firm and Soft Real time systems</a:t>
            </a:r>
            <a:r>
              <a:rPr lang="en-US" sz="2200" dirty="0">
                <a:solidFill>
                  <a:srgbClr val="000000"/>
                </a:solidFill>
                <a:latin typeface="Calibri"/>
                <a:ea typeface="Calibri"/>
              </a:rPr>
              <a:t>.</a:t>
            </a:r>
            <a:endParaRPr lang="en-IN" sz="2200" dirty="0">
              <a:solidFill>
                <a:srgbClr val="000000"/>
              </a:solidFill>
              <a:latin typeface="Times New Roman"/>
              <a:ea typeface="Calibri"/>
            </a:endParaRPr>
          </a:p>
          <a:p>
            <a:pPr algn="just">
              <a:spcAft>
                <a:spcPts val="0"/>
              </a:spcAft>
              <a:buNone/>
            </a:pPr>
            <a:r>
              <a:rPr lang="en-US" sz="2200" dirty="0">
                <a:solidFill>
                  <a:srgbClr val="000000"/>
                </a:solidFill>
                <a:latin typeface="Calibri"/>
                <a:ea typeface="Calibri"/>
              </a:rPr>
              <a:t>Ex: c</a:t>
            </a:r>
            <a:r>
              <a:rPr lang="en-IN" sz="2200" dirty="0" err="1">
                <a:solidFill>
                  <a:srgbClr val="000000"/>
                </a:solidFill>
                <a:latin typeface="Calibri"/>
                <a:ea typeface="Calibri"/>
              </a:rPr>
              <a:t>ar</a:t>
            </a:r>
            <a:r>
              <a:rPr lang="en-IN" sz="2200" dirty="0">
                <a:solidFill>
                  <a:srgbClr val="000000"/>
                </a:solidFill>
                <a:latin typeface="Calibri"/>
                <a:ea typeface="Calibri"/>
              </a:rPr>
              <a:t> airbag control system, </a:t>
            </a:r>
            <a:r>
              <a:rPr lang="en-IN" sz="2200" dirty="0">
                <a:solidFill>
                  <a:srgbClr val="000000"/>
                </a:solidFill>
                <a:latin typeface="Calibri"/>
                <a:ea typeface="Calibri"/>
                <a:cs typeface="Arial"/>
              </a:rPr>
              <a:t>Satellite-based surveillance applications, manufacturing robots, Washing machine etc.</a:t>
            </a:r>
            <a:endParaRPr lang="en-IN" sz="2200" dirty="0">
              <a:solidFill>
                <a:srgbClr val="000000"/>
              </a:solidFill>
              <a:latin typeface="Times New Roman"/>
              <a:ea typeface="Calibri"/>
            </a:endParaRPr>
          </a:p>
          <a:p>
            <a:pPr algn="just">
              <a:spcAft>
                <a:spcPts val="0"/>
              </a:spcAft>
              <a:buNone/>
            </a:pPr>
            <a:r>
              <a:rPr lang="en-IN" sz="2200" b="1" dirty="0">
                <a:solidFill>
                  <a:srgbClr val="FF0000"/>
                </a:solidFill>
                <a:latin typeface="Calibri"/>
                <a:ea typeface="Calibri"/>
              </a:rPr>
              <a:t>Networked embedded systems:</a:t>
            </a:r>
            <a:r>
              <a:rPr lang="en-IN" sz="2200" dirty="0">
                <a:solidFill>
                  <a:srgbClr val="FF0000"/>
                </a:solidFill>
                <a:latin typeface="Calibri"/>
                <a:ea typeface="Calibri"/>
              </a:rPr>
              <a:t> </a:t>
            </a:r>
            <a:r>
              <a:rPr lang="en-IN" sz="2200" dirty="0">
                <a:solidFill>
                  <a:srgbClr val="000000"/>
                </a:solidFill>
                <a:latin typeface="Calibri"/>
                <a:ea typeface="Calibri"/>
              </a:rPr>
              <a:t>The networked embedded systems are related to a network with network interfaces to access the resources. The connected network can be a Local Area Network (LAN) or a Wide Area Network (WAN), or the Internet. The connection can be either wired or wireless.</a:t>
            </a:r>
          </a:p>
          <a:p>
            <a:pPr algn="just">
              <a:spcAft>
                <a:spcPts val="0"/>
              </a:spcAft>
            </a:pPr>
            <a:r>
              <a:rPr lang="en-IN" sz="2200" dirty="0">
                <a:solidFill>
                  <a:srgbClr val="000000"/>
                </a:solidFill>
                <a:latin typeface="Calibri"/>
                <a:ea typeface="Calibri"/>
              </a:rPr>
              <a:t> The networked embedded system is the fastest growing area in embedded systems applications. The embedded web server is such a system where all embedded devices are connected to a web server and can be accessed and controlled by any web browser. </a:t>
            </a:r>
            <a:endParaRPr lang="en-IN" sz="2200" dirty="0">
              <a:solidFill>
                <a:srgbClr val="000000"/>
              </a:solidFill>
              <a:latin typeface="Times New Roman"/>
              <a:ea typeface="Calibri"/>
            </a:endParaRPr>
          </a:p>
          <a:p>
            <a:pPr algn="just">
              <a:spcAft>
                <a:spcPts val="0"/>
              </a:spcAft>
              <a:buNone/>
            </a:pPr>
            <a:r>
              <a:rPr lang="en-IN" sz="2200" dirty="0">
                <a:solidFill>
                  <a:srgbClr val="000000"/>
                </a:solidFill>
                <a:latin typeface="Calibri"/>
                <a:ea typeface="Calibri"/>
              </a:rPr>
              <a:t>Ex: A home security system is an example of a LAN networked embedded system where all sensors (e.g. motion detectors, light sensors, or smoke sensors) are wired and running on the TCP/IP protocol.</a:t>
            </a:r>
            <a:endParaRPr lang="en-IN" sz="2200" dirty="0">
              <a:solidFill>
                <a:srgbClr val="000000"/>
              </a:solidFill>
              <a:latin typeface="Times New Roman"/>
              <a:ea typeface="Calibri"/>
            </a:endParaRPr>
          </a:p>
          <a:p>
            <a:pPr>
              <a:buNone/>
            </a:pPr>
            <a:endParaRPr lang="en-IN" dirty="0"/>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TotalTime>
  <Words>6933</Words>
  <Application>Microsoft Office PowerPoint</Application>
  <PresentationFormat>On-screen Show (4:3)</PresentationFormat>
  <Paragraphs>493</Paragraphs>
  <Slides>73</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Cambria</vt:lpstr>
      <vt:lpstr>Franklin Gothic Book</vt:lpstr>
      <vt:lpstr>Perpetua</vt:lpstr>
      <vt:lpstr>Symbol</vt:lpstr>
      <vt:lpstr>Times New Roman</vt:lpstr>
      <vt:lpstr>Wingdings</vt:lpstr>
      <vt:lpstr>Wingdings 2</vt:lpstr>
      <vt:lpstr>Equity</vt:lpstr>
      <vt:lpstr>PowerPoint Presentation</vt:lpstr>
      <vt:lpstr>EMBEDDED SYSTEM</vt:lpstr>
      <vt:lpstr>PowerPoint Presentation</vt:lpstr>
      <vt:lpstr>PowerPoint Presentation</vt:lpstr>
      <vt:lpstr>PowerPoint Presentation</vt:lpstr>
      <vt:lpstr>CATEGORIES OF EMBEDDED SYSTEMS</vt:lpstr>
      <vt:lpstr>PowerPoint Presentation</vt:lpstr>
      <vt:lpstr>PowerPoint Presentation</vt:lpstr>
      <vt:lpstr>PowerPoint Presentation</vt:lpstr>
      <vt:lpstr>PowerPoint Presentation</vt:lpstr>
      <vt:lpstr>PowerPoint Presentation</vt:lpstr>
      <vt:lpstr>PowerPoint Presentation</vt:lpstr>
      <vt:lpstr>Major Application Areas of Embedded Systems</vt:lpstr>
      <vt:lpstr>PowerPoint Presentation</vt:lpstr>
      <vt:lpstr>Recent Trends in Embedded Systems</vt:lpstr>
      <vt:lpstr>PowerPoint Presentation</vt:lpstr>
      <vt:lpstr>PowerPoint Presentation</vt:lpstr>
      <vt:lpstr>PowerPoint Presentation</vt:lpstr>
      <vt:lpstr>Real Time Embedded Systems</vt:lpstr>
      <vt:lpstr>Categories of Real Time Embedded Systems</vt:lpstr>
      <vt:lpstr>PowerPoint Presentation</vt:lpstr>
      <vt:lpstr>PowerPoint Presentation</vt:lpstr>
      <vt:lpstr>PowerPoint Presentation</vt:lpstr>
      <vt:lpstr>Constraints of Real Time Embedded Systems</vt:lpstr>
      <vt:lpstr>PowerPoint Presentation</vt:lpstr>
      <vt:lpstr>PowerPoint Presentation</vt:lpstr>
      <vt:lpstr>Overview of Embedded System Architecture</vt:lpstr>
      <vt:lpstr>PowerPoint Presentation</vt:lpstr>
      <vt:lpstr>PowerPoint Presentation</vt:lpstr>
      <vt:lpstr>Hardware Architecture of Embedded System</vt:lpstr>
      <vt:lpstr>PowerPoint Presentation</vt:lpstr>
      <vt:lpstr>PowerPoint Presentation</vt:lpstr>
      <vt:lpstr>PowerPoint Presentation</vt:lpstr>
      <vt:lpstr>PowerPoint Presentation</vt:lpstr>
      <vt:lpstr>Hardware Architecture of Embedded System</vt:lpstr>
      <vt:lpstr>PowerPoint Presentation</vt:lpstr>
      <vt:lpstr>PowerPoint Presentation</vt:lpstr>
      <vt:lpstr>PowerPoint Presentation</vt:lpstr>
      <vt:lpstr>PowerPoint Presentation</vt:lpstr>
      <vt:lpstr>PowerPoint Presentation</vt:lpstr>
      <vt:lpstr>Microprocessors and Microcontrollers</vt:lpstr>
      <vt:lpstr>PowerPoint Presentation</vt:lpstr>
      <vt:lpstr>Difference between Microprocessor and Microcontroller</vt:lpstr>
      <vt:lpstr>PowerPoint Presentation</vt:lpstr>
      <vt:lpstr>PowerPoint Presentation</vt:lpstr>
      <vt:lpstr>PowerPoint Presentation</vt:lpstr>
      <vt:lpstr>Embedded Controllers (Microcontrollers)</vt:lpstr>
      <vt:lpstr>PowerPoint Presentation</vt:lpstr>
      <vt:lpstr>PowerPoint Presentation</vt:lpstr>
      <vt:lpstr>Elements of a Microcontroller</vt:lpstr>
      <vt:lpstr>PowerPoint Presentation</vt:lpstr>
      <vt:lpstr>Robots and Robotics</vt:lpstr>
      <vt:lpstr>History of Robotics</vt:lpstr>
      <vt:lpstr>PowerPoint Presentation</vt:lpstr>
      <vt:lpstr>PowerPoint Presentation</vt:lpstr>
      <vt:lpstr>History of Robotics</vt:lpstr>
      <vt:lpstr>PowerPoint Presentation</vt:lpstr>
      <vt:lpstr>PowerPoint Presentation</vt:lpstr>
      <vt:lpstr>PowerPoint Presentation</vt:lpstr>
      <vt:lpstr>PowerPoint Presentation</vt:lpstr>
      <vt:lpstr>PowerPoint Presentation</vt:lpstr>
      <vt:lpstr>Laws of Robotics</vt:lpstr>
      <vt:lpstr>Generations of Robot</vt:lpstr>
      <vt:lpstr>PowerPoint Presentation</vt:lpstr>
      <vt:lpstr>Generations of Robot:</vt:lpstr>
      <vt:lpstr>PowerPoint Presentation</vt:lpstr>
      <vt:lpstr>Different Types of robots </vt:lpstr>
      <vt:lpstr>PowerPoint Presentation</vt:lpstr>
      <vt:lpstr>PowerPoint Presentation</vt:lpstr>
      <vt:lpstr>PowerPoint Presentation</vt:lpstr>
      <vt:lpstr>PowerPoint Presentation</vt:lpstr>
      <vt:lpstr>Robotic Manipulator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dc:title>
  <dc:creator>MRCETCSE</dc:creator>
  <cp:lastModifiedBy>MRCET-ARUN</cp:lastModifiedBy>
  <cp:revision>150</cp:revision>
  <dcterms:created xsi:type="dcterms:W3CDTF">2024-01-23T04:41:17Z</dcterms:created>
  <dcterms:modified xsi:type="dcterms:W3CDTF">2024-07-24T04:53:36Z</dcterms:modified>
</cp:coreProperties>
</file>